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8" r:id="rId2"/>
    <p:sldMasterId id="2147483661" r:id="rId3"/>
    <p:sldMasterId id="2147483664" r:id="rId4"/>
    <p:sldMasterId id="2147483668" r:id="rId5"/>
    <p:sldMasterId id="2147483672" r:id="rId6"/>
  </p:sldMasterIdLst>
  <p:notesMasterIdLst>
    <p:notesMasterId r:id="rId53"/>
  </p:notesMasterIdLst>
  <p:sldIdLst>
    <p:sldId id="316" r:id="rId7"/>
    <p:sldId id="318" r:id="rId8"/>
    <p:sldId id="325" r:id="rId9"/>
    <p:sldId id="328" r:id="rId10"/>
    <p:sldId id="259" r:id="rId11"/>
    <p:sldId id="326" r:id="rId12"/>
    <p:sldId id="331" r:id="rId13"/>
    <p:sldId id="329" r:id="rId14"/>
    <p:sldId id="307" r:id="rId15"/>
    <p:sldId id="261" r:id="rId16"/>
    <p:sldId id="262" r:id="rId17"/>
    <p:sldId id="263" r:id="rId18"/>
    <p:sldId id="320" r:id="rId19"/>
    <p:sldId id="264" r:id="rId20"/>
    <p:sldId id="265" r:id="rId21"/>
    <p:sldId id="266" r:id="rId22"/>
    <p:sldId id="267" r:id="rId23"/>
    <p:sldId id="269" r:id="rId24"/>
    <p:sldId id="270" r:id="rId25"/>
    <p:sldId id="271" r:id="rId26"/>
    <p:sldId id="313" r:id="rId27"/>
    <p:sldId id="273" r:id="rId28"/>
    <p:sldId id="274" r:id="rId29"/>
    <p:sldId id="275" r:id="rId30"/>
    <p:sldId id="330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306" r:id="rId39"/>
    <p:sldId id="285" r:id="rId40"/>
    <p:sldId id="286" r:id="rId41"/>
    <p:sldId id="287" r:id="rId42"/>
    <p:sldId id="322" r:id="rId43"/>
    <p:sldId id="288" r:id="rId44"/>
    <p:sldId id="289" r:id="rId45"/>
    <p:sldId id="327" r:id="rId46"/>
    <p:sldId id="293" r:id="rId47"/>
    <p:sldId id="317" r:id="rId48"/>
    <p:sldId id="302" r:id="rId49"/>
    <p:sldId id="315" r:id="rId50"/>
    <p:sldId id="303" r:id="rId51"/>
    <p:sldId id="319" r:id="rId5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Source Code Pro" panose="020B0509030403020204" pitchFamily="49" charset="0"/>
      <p:regular r:id="rId58"/>
      <p:bold r:id="rId59"/>
      <p:italic r:id="rId60"/>
      <p:boldItalic r:id="rId61"/>
    </p:embeddedFont>
    <p:embeddedFont>
      <p:font typeface="Tahoma" panose="020B0604030504040204" pitchFamily="34" charset="0"/>
      <p:regular r:id="rId62"/>
      <p:bold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498">
          <p15:clr>
            <a:srgbClr val="A4A3A4"/>
          </p15:clr>
        </p15:guide>
        <p15:guide id="2" pos="136">
          <p15:clr>
            <a:srgbClr val="A4A3A4"/>
          </p15:clr>
        </p15:guide>
        <p15:guide id="3" orient="horz" pos="2624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jTCpntJhDzxGP/re2gXkuyMLbU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16" y="120"/>
      </p:cViewPr>
      <p:guideLst>
        <p:guide orient="horz" pos="3498"/>
        <p:guide pos="136"/>
        <p:guide orient="horz" pos="2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customschemas.google.com/relationships/presentationmetadata" Target="meta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8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3.fntdata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6.fntdata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4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9887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1" name="Google Shape;3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" name="Google Shape;3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" name="Google Shape;3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4163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7" name="Google Shape;45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8" name="Google Shape;48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8" name="Google Shape;4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7" name="Google Shape;50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48827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7" name="Google Shape;50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7" name="Google Shape;5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8" name="Google Shape;67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1" name="Google Shape;661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2" name="Google Shape;662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5105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8" name="Google Shape;68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4565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7" name="Google Shape;50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9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1"/>
          <p:cNvSpPr txBox="1">
            <a:spLocks noGrp="1"/>
          </p:cNvSpPr>
          <p:nvPr>
            <p:ph type="title"/>
          </p:nvPr>
        </p:nvSpPr>
        <p:spPr>
          <a:xfrm>
            <a:off x="224317" y="1413920"/>
            <a:ext cx="8618347" cy="13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212A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body" idx="1"/>
          </p:nvPr>
        </p:nvSpPr>
        <p:spPr>
          <a:xfrm>
            <a:off x="224317" y="2719496"/>
            <a:ext cx="3724229" cy="26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51"/>
          <p:cNvSpPr txBox="1">
            <a:spLocks noGrp="1"/>
          </p:cNvSpPr>
          <p:nvPr>
            <p:ph type="body" idx="2"/>
          </p:nvPr>
        </p:nvSpPr>
        <p:spPr>
          <a:xfrm>
            <a:off x="224316" y="4543859"/>
            <a:ext cx="3557975" cy="264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A5A5A5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ice">
  <p:cSld name="Indic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1"/>
          <p:cNvSpPr txBox="1">
            <a:spLocks noGrp="1"/>
          </p:cNvSpPr>
          <p:nvPr>
            <p:ph type="body" idx="1"/>
          </p:nvPr>
        </p:nvSpPr>
        <p:spPr>
          <a:xfrm>
            <a:off x="215900" y="1440657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0320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EE03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61"/>
          <p:cNvSpPr txBox="1"/>
          <p:nvPr/>
        </p:nvSpPr>
        <p:spPr>
          <a:xfrm>
            <a:off x="261483" y="945351"/>
            <a:ext cx="868624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-ES" sz="2400" b="1" i="0" u="none" strike="noStrike" cap="none">
                <a:solidFill>
                  <a:srgbClr val="EE0320"/>
                </a:solidFill>
                <a:latin typeface="Tahoma"/>
                <a:ea typeface="Tahoma"/>
                <a:cs typeface="Tahoma"/>
                <a:sym typeface="Tahoma"/>
              </a:rPr>
              <a:t>Índex</a:t>
            </a:r>
            <a:endParaRPr sz="2400" b="1" i="0" u="none" strike="noStrike" cap="none">
              <a:solidFill>
                <a:srgbClr val="8B148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64" name="Google Shape;64;p61"/>
          <p:cNvCxnSpPr/>
          <p:nvPr/>
        </p:nvCxnSpPr>
        <p:spPr>
          <a:xfrm>
            <a:off x="323104" y="878591"/>
            <a:ext cx="314960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5" name="Google Shape;65;p61"/>
          <p:cNvSpPr txBox="1">
            <a:spLocks noGrp="1"/>
          </p:cNvSpPr>
          <p:nvPr>
            <p:ph type="body" idx="2"/>
          </p:nvPr>
        </p:nvSpPr>
        <p:spPr>
          <a:xfrm>
            <a:off x="215900" y="1825457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61"/>
          <p:cNvSpPr txBox="1">
            <a:spLocks noGrp="1"/>
          </p:cNvSpPr>
          <p:nvPr>
            <p:ph type="body" idx="3"/>
          </p:nvPr>
        </p:nvSpPr>
        <p:spPr>
          <a:xfrm>
            <a:off x="215900" y="2225954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61"/>
          <p:cNvSpPr txBox="1">
            <a:spLocks noGrp="1"/>
          </p:cNvSpPr>
          <p:nvPr>
            <p:ph type="body" idx="4"/>
          </p:nvPr>
        </p:nvSpPr>
        <p:spPr>
          <a:xfrm>
            <a:off x="215900" y="2626451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61"/>
          <p:cNvSpPr txBox="1">
            <a:spLocks noGrp="1"/>
          </p:cNvSpPr>
          <p:nvPr>
            <p:ph type="body" idx="5"/>
          </p:nvPr>
        </p:nvSpPr>
        <p:spPr>
          <a:xfrm>
            <a:off x="480584" y="2969351"/>
            <a:ext cx="8423704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700"/>
              <a:buFont typeface="Calibri"/>
              <a:buNone/>
              <a:defRPr sz="17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61"/>
          <p:cNvSpPr txBox="1">
            <a:spLocks noGrp="1"/>
          </p:cNvSpPr>
          <p:nvPr>
            <p:ph type="body" idx="6"/>
          </p:nvPr>
        </p:nvSpPr>
        <p:spPr>
          <a:xfrm>
            <a:off x="215900" y="3312251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61"/>
          <p:cNvSpPr txBox="1">
            <a:spLocks noGrp="1"/>
          </p:cNvSpPr>
          <p:nvPr>
            <p:ph type="body" idx="7"/>
          </p:nvPr>
        </p:nvSpPr>
        <p:spPr>
          <a:xfrm>
            <a:off x="480584" y="3655150"/>
            <a:ext cx="8423704" cy="25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700"/>
              <a:buFont typeface="Calibri"/>
              <a:buNone/>
              <a:defRPr sz="1700" b="0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61"/>
          <p:cNvSpPr txBox="1">
            <a:spLocks noGrp="1"/>
          </p:cNvSpPr>
          <p:nvPr>
            <p:ph type="body" idx="8"/>
          </p:nvPr>
        </p:nvSpPr>
        <p:spPr>
          <a:xfrm>
            <a:off x="480584" y="4037851"/>
            <a:ext cx="8423704" cy="25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700"/>
              <a:buFont typeface="Calibri"/>
              <a:buNone/>
              <a:defRPr sz="1700" b="0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61"/>
          <p:cNvSpPr txBox="1">
            <a:spLocks noGrp="1"/>
          </p:cNvSpPr>
          <p:nvPr>
            <p:ph type="body" idx="9"/>
          </p:nvPr>
        </p:nvSpPr>
        <p:spPr>
          <a:xfrm>
            <a:off x="215900" y="4420553"/>
            <a:ext cx="8688388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1700"/>
              <a:buFont typeface="Calibri"/>
              <a:buNone/>
              <a:defRPr sz="17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illa">
  <p:cSld name="Portadilla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2"/>
          <p:cNvSpPr txBox="1">
            <a:spLocks noGrp="1"/>
          </p:cNvSpPr>
          <p:nvPr>
            <p:ph type="title"/>
          </p:nvPr>
        </p:nvSpPr>
        <p:spPr>
          <a:xfrm>
            <a:off x="111989" y="1409282"/>
            <a:ext cx="8793020" cy="95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6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62"/>
          <p:cNvSpPr txBox="1">
            <a:spLocks noGrp="1"/>
          </p:cNvSpPr>
          <p:nvPr>
            <p:ph type="body" idx="1"/>
          </p:nvPr>
        </p:nvSpPr>
        <p:spPr>
          <a:xfrm>
            <a:off x="215900" y="2541009"/>
            <a:ext cx="8605838" cy="45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62"/>
          <p:cNvSpPr txBox="1">
            <a:spLocks noGrp="1"/>
          </p:cNvSpPr>
          <p:nvPr>
            <p:ph type="body" idx="2"/>
          </p:nvPr>
        </p:nvSpPr>
        <p:spPr>
          <a:xfrm>
            <a:off x="215900" y="3080825"/>
            <a:ext cx="8605838" cy="457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s de texto">
  <p:cSld name="Columnas de texto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Google Shape;81;p64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Google Shape;82;p64"/>
          <p:cNvSpPr txBox="1">
            <a:spLocks noGrp="1"/>
          </p:cNvSpPr>
          <p:nvPr>
            <p:ph type="body" idx="1"/>
          </p:nvPr>
        </p:nvSpPr>
        <p:spPr>
          <a:xfrm>
            <a:off x="122381" y="919271"/>
            <a:ext cx="6247246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64"/>
          <p:cNvSpPr txBox="1">
            <a:spLocks noGrp="1"/>
          </p:cNvSpPr>
          <p:nvPr>
            <p:ph type="body" idx="2"/>
          </p:nvPr>
        </p:nvSpPr>
        <p:spPr>
          <a:xfrm>
            <a:off x="270308" y="2185943"/>
            <a:ext cx="1974128" cy="2626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64"/>
          <p:cNvSpPr txBox="1">
            <a:spLocks noGrp="1"/>
          </p:cNvSpPr>
          <p:nvPr>
            <p:ph type="body" idx="3"/>
          </p:nvPr>
        </p:nvSpPr>
        <p:spPr>
          <a:xfrm>
            <a:off x="2458942" y="2185943"/>
            <a:ext cx="1974128" cy="2618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64"/>
          <p:cNvSpPr txBox="1">
            <a:spLocks noGrp="1"/>
          </p:cNvSpPr>
          <p:nvPr>
            <p:ph type="body" idx="4"/>
          </p:nvPr>
        </p:nvSpPr>
        <p:spPr>
          <a:xfrm>
            <a:off x="4647576" y="2185943"/>
            <a:ext cx="1965325" cy="261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64"/>
          <p:cNvSpPr txBox="1">
            <a:spLocks noGrp="1"/>
          </p:cNvSpPr>
          <p:nvPr>
            <p:ph type="body" idx="5"/>
          </p:nvPr>
        </p:nvSpPr>
        <p:spPr>
          <a:xfrm>
            <a:off x="6827406" y="2185943"/>
            <a:ext cx="1965325" cy="2665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64"/>
          <p:cNvSpPr txBox="1">
            <a:spLocks noGrp="1"/>
          </p:cNvSpPr>
          <p:nvPr>
            <p:ph type="body" idx="6"/>
          </p:nvPr>
        </p:nvSpPr>
        <p:spPr>
          <a:xfrm>
            <a:off x="270308" y="1814296"/>
            <a:ext cx="1974128" cy="22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64"/>
          <p:cNvSpPr txBox="1">
            <a:spLocks noGrp="1"/>
          </p:cNvSpPr>
          <p:nvPr>
            <p:ph type="body" idx="7"/>
          </p:nvPr>
        </p:nvSpPr>
        <p:spPr>
          <a:xfrm>
            <a:off x="2458942" y="1815704"/>
            <a:ext cx="4151266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64"/>
          <p:cNvSpPr txBox="1">
            <a:spLocks noGrp="1"/>
          </p:cNvSpPr>
          <p:nvPr>
            <p:ph type="body" idx="8"/>
          </p:nvPr>
        </p:nvSpPr>
        <p:spPr>
          <a:xfrm>
            <a:off x="6827406" y="1815704"/>
            <a:ext cx="1965325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64"/>
          <p:cNvSpPr txBox="1">
            <a:spLocks noGrp="1"/>
          </p:cNvSpPr>
          <p:nvPr>
            <p:ph type="body" idx="9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imagen">
  <p:cSld name="Texto + image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65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65"/>
          <p:cNvSpPr txBox="1">
            <a:spLocks noGrp="1"/>
          </p:cNvSpPr>
          <p:nvPr>
            <p:ph type="body" idx="1"/>
          </p:nvPr>
        </p:nvSpPr>
        <p:spPr>
          <a:xfrm>
            <a:off x="143163" y="935615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65"/>
          <p:cNvSpPr txBox="1">
            <a:spLocks noGrp="1"/>
          </p:cNvSpPr>
          <p:nvPr>
            <p:ph type="body" idx="2"/>
          </p:nvPr>
        </p:nvSpPr>
        <p:spPr>
          <a:xfrm>
            <a:off x="239713" y="1418035"/>
            <a:ext cx="4914900" cy="3187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65"/>
          <p:cNvSpPr>
            <a:spLocks noGrp="1"/>
          </p:cNvSpPr>
          <p:nvPr>
            <p:ph type="pic" idx="3"/>
          </p:nvPr>
        </p:nvSpPr>
        <p:spPr>
          <a:xfrm>
            <a:off x="5507038" y="1418035"/>
            <a:ext cx="3282950" cy="3187303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65"/>
          <p:cNvSpPr txBox="1">
            <a:spLocks noGrp="1"/>
          </p:cNvSpPr>
          <p:nvPr>
            <p:ph type="body" idx="4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 simple">
  <p:cSld name="Cifras simp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67"/>
          <p:cNvCxnSpPr/>
          <p:nvPr/>
        </p:nvCxnSpPr>
        <p:spPr>
          <a:xfrm rot="10800000" flipH="1">
            <a:off x="642939" y="1832373"/>
            <a:ext cx="7858125" cy="7144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1" name="Google Shape;101;p67"/>
          <p:cNvCxnSpPr/>
          <p:nvPr/>
        </p:nvCxnSpPr>
        <p:spPr>
          <a:xfrm>
            <a:off x="3243263" y="2072879"/>
            <a:ext cx="0" cy="787003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2" name="Google Shape;102;p67"/>
          <p:cNvCxnSpPr/>
          <p:nvPr/>
        </p:nvCxnSpPr>
        <p:spPr>
          <a:xfrm>
            <a:off x="5981700" y="2072879"/>
            <a:ext cx="0" cy="787003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Google Shape;103;p67"/>
          <p:cNvCxnSpPr/>
          <p:nvPr/>
        </p:nvCxnSpPr>
        <p:spPr>
          <a:xfrm rot="10800000" flipH="1">
            <a:off x="684213" y="3175397"/>
            <a:ext cx="7859712" cy="8334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67"/>
          <p:cNvSpPr txBox="1">
            <a:spLocks noGrp="1"/>
          </p:cNvSpPr>
          <p:nvPr>
            <p:ph type="body" idx="1"/>
          </p:nvPr>
        </p:nvSpPr>
        <p:spPr>
          <a:xfrm>
            <a:off x="684213" y="2155032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67"/>
          <p:cNvSpPr txBox="1">
            <a:spLocks noGrp="1"/>
          </p:cNvSpPr>
          <p:nvPr>
            <p:ph type="body" idx="2"/>
          </p:nvPr>
        </p:nvSpPr>
        <p:spPr>
          <a:xfrm>
            <a:off x="3569999" y="2155032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67"/>
          <p:cNvSpPr txBox="1">
            <a:spLocks noGrp="1"/>
          </p:cNvSpPr>
          <p:nvPr>
            <p:ph type="body" idx="3"/>
          </p:nvPr>
        </p:nvSpPr>
        <p:spPr>
          <a:xfrm>
            <a:off x="6211166" y="2181929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67"/>
          <p:cNvSpPr txBox="1">
            <a:spLocks noGrp="1"/>
          </p:cNvSpPr>
          <p:nvPr>
            <p:ph type="body" idx="4"/>
          </p:nvPr>
        </p:nvSpPr>
        <p:spPr>
          <a:xfrm>
            <a:off x="1276207" y="2815220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67"/>
          <p:cNvSpPr txBox="1">
            <a:spLocks noGrp="1"/>
          </p:cNvSpPr>
          <p:nvPr>
            <p:ph type="body" idx="5"/>
          </p:nvPr>
        </p:nvSpPr>
        <p:spPr>
          <a:xfrm>
            <a:off x="4095102" y="2814423"/>
            <a:ext cx="1034761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67"/>
          <p:cNvSpPr txBox="1">
            <a:spLocks noGrp="1"/>
          </p:cNvSpPr>
          <p:nvPr>
            <p:ph type="body" idx="6"/>
          </p:nvPr>
        </p:nvSpPr>
        <p:spPr>
          <a:xfrm>
            <a:off x="6803160" y="2814423"/>
            <a:ext cx="1034761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67"/>
          <p:cNvSpPr txBox="1">
            <a:spLocks noGrp="1"/>
          </p:cNvSpPr>
          <p:nvPr>
            <p:ph type="body" idx="7"/>
          </p:nvPr>
        </p:nvSpPr>
        <p:spPr>
          <a:xfrm>
            <a:off x="684213" y="3464814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67"/>
          <p:cNvSpPr txBox="1">
            <a:spLocks noGrp="1"/>
          </p:cNvSpPr>
          <p:nvPr>
            <p:ph type="body" idx="8"/>
          </p:nvPr>
        </p:nvSpPr>
        <p:spPr>
          <a:xfrm>
            <a:off x="980210" y="3947301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67"/>
          <p:cNvSpPr txBox="1">
            <a:spLocks noGrp="1"/>
          </p:cNvSpPr>
          <p:nvPr>
            <p:ph type="body" idx="9"/>
          </p:nvPr>
        </p:nvSpPr>
        <p:spPr>
          <a:xfrm>
            <a:off x="2725703" y="3469102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3"/>
          </p:nvPr>
        </p:nvSpPr>
        <p:spPr>
          <a:xfrm>
            <a:off x="3021700" y="3951589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body" idx="14"/>
          </p:nvPr>
        </p:nvSpPr>
        <p:spPr>
          <a:xfrm>
            <a:off x="4758820" y="3466604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D966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FFD96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body" idx="15"/>
          </p:nvPr>
        </p:nvSpPr>
        <p:spPr>
          <a:xfrm>
            <a:off x="5054817" y="3949091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body" idx="16"/>
          </p:nvPr>
        </p:nvSpPr>
        <p:spPr>
          <a:xfrm>
            <a:off x="6800310" y="3470891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32779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E3277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67"/>
          <p:cNvSpPr txBox="1">
            <a:spLocks noGrp="1"/>
          </p:cNvSpPr>
          <p:nvPr>
            <p:ph type="body" idx="17"/>
          </p:nvPr>
        </p:nvSpPr>
        <p:spPr>
          <a:xfrm>
            <a:off x="7096307" y="3953379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67"/>
          <p:cNvSpPr txBox="1">
            <a:spLocks noGrp="1"/>
          </p:cNvSpPr>
          <p:nvPr>
            <p:ph type="body" idx="18"/>
          </p:nvPr>
        </p:nvSpPr>
        <p:spPr>
          <a:xfrm>
            <a:off x="122381" y="919271"/>
            <a:ext cx="6247246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19" name="Google Shape;119;p67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0" name="Google Shape;120;p67"/>
          <p:cNvSpPr txBox="1">
            <a:spLocks noGrp="1"/>
          </p:cNvSpPr>
          <p:nvPr>
            <p:ph type="body" idx="19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21" name="Google Shape;121;p67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 + imagen grande">
  <p:cSld name="Cifras + imagen grand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8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68"/>
          <p:cNvSpPr>
            <a:spLocks noGrp="1"/>
          </p:cNvSpPr>
          <p:nvPr>
            <p:ph type="pic" idx="2"/>
          </p:nvPr>
        </p:nvSpPr>
        <p:spPr>
          <a:xfrm>
            <a:off x="0" y="465535"/>
            <a:ext cx="9144000" cy="3494182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68"/>
          <p:cNvSpPr/>
          <p:nvPr/>
        </p:nvSpPr>
        <p:spPr>
          <a:xfrm>
            <a:off x="2" y="3959718"/>
            <a:ext cx="3062919" cy="1183783"/>
          </a:xfrm>
          <a:prstGeom prst="rect">
            <a:avLst/>
          </a:prstGeom>
          <a:solidFill>
            <a:srgbClr val="DE0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8"/>
          <p:cNvSpPr/>
          <p:nvPr/>
        </p:nvSpPr>
        <p:spPr>
          <a:xfrm>
            <a:off x="3062921" y="3959718"/>
            <a:ext cx="3062919" cy="1183783"/>
          </a:xfrm>
          <a:prstGeom prst="rect">
            <a:avLst/>
          </a:prstGeom>
          <a:solidFill>
            <a:srgbClr val="8B14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8"/>
          <p:cNvSpPr/>
          <p:nvPr/>
        </p:nvSpPr>
        <p:spPr>
          <a:xfrm>
            <a:off x="6081083" y="3959718"/>
            <a:ext cx="3062919" cy="1183783"/>
          </a:xfrm>
          <a:prstGeom prst="rect">
            <a:avLst/>
          </a:prstGeom>
          <a:solidFill>
            <a:srgbClr val="FE68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8"/>
          <p:cNvSpPr txBox="1">
            <a:spLocks noGrp="1"/>
          </p:cNvSpPr>
          <p:nvPr>
            <p:ph type="body" idx="3"/>
          </p:nvPr>
        </p:nvSpPr>
        <p:spPr>
          <a:xfrm>
            <a:off x="684213" y="4195832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68"/>
          <p:cNvSpPr txBox="1">
            <a:spLocks noGrp="1"/>
          </p:cNvSpPr>
          <p:nvPr>
            <p:ph type="body" idx="4"/>
          </p:nvPr>
        </p:nvSpPr>
        <p:spPr>
          <a:xfrm>
            <a:off x="980210" y="4678320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68"/>
          <p:cNvSpPr txBox="1">
            <a:spLocks noGrp="1"/>
          </p:cNvSpPr>
          <p:nvPr>
            <p:ph type="body" idx="5"/>
          </p:nvPr>
        </p:nvSpPr>
        <p:spPr>
          <a:xfrm>
            <a:off x="3798739" y="4195832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68"/>
          <p:cNvSpPr txBox="1">
            <a:spLocks noGrp="1"/>
          </p:cNvSpPr>
          <p:nvPr>
            <p:ph type="body" idx="6"/>
          </p:nvPr>
        </p:nvSpPr>
        <p:spPr>
          <a:xfrm>
            <a:off x="4094736" y="4678320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68"/>
          <p:cNvSpPr txBox="1">
            <a:spLocks noGrp="1"/>
          </p:cNvSpPr>
          <p:nvPr>
            <p:ph type="body" idx="7"/>
          </p:nvPr>
        </p:nvSpPr>
        <p:spPr>
          <a:xfrm>
            <a:off x="6861658" y="4195832"/>
            <a:ext cx="1546522" cy="40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68"/>
          <p:cNvSpPr txBox="1">
            <a:spLocks noGrp="1"/>
          </p:cNvSpPr>
          <p:nvPr>
            <p:ph type="body" idx="8"/>
          </p:nvPr>
        </p:nvSpPr>
        <p:spPr>
          <a:xfrm>
            <a:off x="7157655" y="4678320"/>
            <a:ext cx="95452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9"/>
          <p:cNvSpPr/>
          <p:nvPr/>
        </p:nvSpPr>
        <p:spPr>
          <a:xfrm>
            <a:off x="0" y="484188"/>
            <a:ext cx="4572000" cy="2330450"/>
          </a:xfrm>
          <a:prstGeom prst="rect">
            <a:avLst/>
          </a:prstGeom>
          <a:solidFill>
            <a:srgbClr val="DE0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9"/>
          <p:cNvSpPr/>
          <p:nvPr/>
        </p:nvSpPr>
        <p:spPr>
          <a:xfrm>
            <a:off x="0" y="2814637"/>
            <a:ext cx="4572000" cy="2328863"/>
          </a:xfrm>
          <a:prstGeom prst="rect">
            <a:avLst/>
          </a:prstGeom>
          <a:solidFill>
            <a:srgbClr val="8B14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9"/>
          <p:cNvSpPr/>
          <p:nvPr/>
        </p:nvSpPr>
        <p:spPr>
          <a:xfrm>
            <a:off x="4572001" y="2814638"/>
            <a:ext cx="4572001" cy="2328863"/>
          </a:xfrm>
          <a:prstGeom prst="rect">
            <a:avLst/>
          </a:prstGeom>
          <a:solidFill>
            <a:srgbClr val="FE68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9"/>
          <p:cNvSpPr>
            <a:spLocks noGrp="1"/>
          </p:cNvSpPr>
          <p:nvPr>
            <p:ph type="pic" idx="2"/>
          </p:nvPr>
        </p:nvSpPr>
        <p:spPr>
          <a:xfrm>
            <a:off x="4572000" y="484585"/>
            <a:ext cx="4572000" cy="2330053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69"/>
          <p:cNvSpPr txBox="1">
            <a:spLocks noGrp="1"/>
          </p:cNvSpPr>
          <p:nvPr>
            <p:ph type="body" idx="1"/>
          </p:nvPr>
        </p:nvSpPr>
        <p:spPr>
          <a:xfrm>
            <a:off x="1066050" y="1273289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69"/>
          <p:cNvSpPr txBox="1">
            <a:spLocks noGrp="1"/>
          </p:cNvSpPr>
          <p:nvPr>
            <p:ph type="body" idx="3"/>
          </p:nvPr>
        </p:nvSpPr>
        <p:spPr>
          <a:xfrm>
            <a:off x="1066050" y="1933477"/>
            <a:ext cx="221874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69"/>
          <p:cNvSpPr txBox="1">
            <a:spLocks noGrp="1"/>
          </p:cNvSpPr>
          <p:nvPr>
            <p:ph type="body" idx="4"/>
          </p:nvPr>
        </p:nvSpPr>
        <p:spPr>
          <a:xfrm>
            <a:off x="1066050" y="3603342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69"/>
          <p:cNvSpPr txBox="1">
            <a:spLocks noGrp="1"/>
          </p:cNvSpPr>
          <p:nvPr>
            <p:ph type="body" idx="5"/>
          </p:nvPr>
        </p:nvSpPr>
        <p:spPr>
          <a:xfrm>
            <a:off x="1066050" y="4263530"/>
            <a:ext cx="221874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69"/>
          <p:cNvSpPr txBox="1">
            <a:spLocks noGrp="1"/>
          </p:cNvSpPr>
          <p:nvPr>
            <p:ph type="body" idx="6"/>
          </p:nvPr>
        </p:nvSpPr>
        <p:spPr>
          <a:xfrm>
            <a:off x="5638050" y="3603342"/>
            <a:ext cx="2218748" cy="56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69"/>
          <p:cNvSpPr txBox="1">
            <a:spLocks noGrp="1"/>
          </p:cNvSpPr>
          <p:nvPr>
            <p:ph type="body" idx="7"/>
          </p:nvPr>
        </p:nvSpPr>
        <p:spPr>
          <a:xfrm>
            <a:off x="5638050" y="4263530"/>
            <a:ext cx="2218748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69"/>
          <p:cNvSpPr txBox="1">
            <a:spLocks noGrp="1"/>
          </p:cNvSpPr>
          <p:nvPr>
            <p:ph type="body" idx="8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àfico de barras y texto">
  <p:cSld name="Gràfico de barras y texto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71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1" name="Google Shape;151;p71"/>
          <p:cNvSpPr txBox="1">
            <a:spLocks noGrp="1"/>
          </p:cNvSpPr>
          <p:nvPr>
            <p:ph type="body" idx="1"/>
          </p:nvPr>
        </p:nvSpPr>
        <p:spPr>
          <a:xfrm>
            <a:off x="122381" y="919271"/>
            <a:ext cx="4318990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71"/>
          <p:cNvSpPr txBox="1">
            <a:spLocks noGrp="1"/>
          </p:cNvSpPr>
          <p:nvPr>
            <p:ph type="body" idx="2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71"/>
          <p:cNvSpPr>
            <a:spLocks noGrp="1"/>
          </p:cNvSpPr>
          <p:nvPr>
            <p:ph type="chart" idx="3"/>
          </p:nvPr>
        </p:nvSpPr>
        <p:spPr>
          <a:xfrm>
            <a:off x="310356" y="2718708"/>
            <a:ext cx="8523288" cy="1996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71"/>
          <p:cNvSpPr txBox="1">
            <a:spLocks noGrp="1"/>
          </p:cNvSpPr>
          <p:nvPr>
            <p:ph type="body" idx="4"/>
          </p:nvPr>
        </p:nvSpPr>
        <p:spPr>
          <a:xfrm>
            <a:off x="4651389" y="919270"/>
            <a:ext cx="4201665" cy="1575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áfico de quesito y texto">
  <p:cSld name="Gráfico de quesito y texto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2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7" name="Google Shape;157;p72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8" name="Google Shape;158;p72"/>
          <p:cNvSpPr txBox="1">
            <a:spLocks noGrp="1"/>
          </p:cNvSpPr>
          <p:nvPr>
            <p:ph type="body" idx="2"/>
          </p:nvPr>
        </p:nvSpPr>
        <p:spPr>
          <a:xfrm>
            <a:off x="122381" y="919271"/>
            <a:ext cx="4318990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72"/>
          <p:cNvSpPr>
            <a:spLocks noGrp="1"/>
          </p:cNvSpPr>
          <p:nvPr>
            <p:ph type="chart" idx="3"/>
          </p:nvPr>
        </p:nvSpPr>
        <p:spPr>
          <a:xfrm>
            <a:off x="4787466" y="1250300"/>
            <a:ext cx="4065588" cy="3183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72"/>
          <p:cNvSpPr txBox="1">
            <a:spLocks noGrp="1"/>
          </p:cNvSpPr>
          <p:nvPr>
            <p:ph type="body" idx="4"/>
          </p:nvPr>
        </p:nvSpPr>
        <p:spPr>
          <a:xfrm>
            <a:off x="181044" y="2858798"/>
            <a:ext cx="4201665" cy="1575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72"/>
          <p:cNvSpPr txBox="1">
            <a:spLocks noGrp="1"/>
          </p:cNvSpPr>
          <p:nvPr>
            <p:ph type="body" idx="5"/>
          </p:nvPr>
        </p:nvSpPr>
        <p:spPr>
          <a:xfrm>
            <a:off x="209619" y="1933682"/>
            <a:ext cx="4201665" cy="220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72"/>
          <p:cNvSpPr txBox="1">
            <a:spLocks noGrp="1"/>
          </p:cNvSpPr>
          <p:nvPr>
            <p:ph type="body" idx="6"/>
          </p:nvPr>
        </p:nvSpPr>
        <p:spPr>
          <a:xfrm>
            <a:off x="195331" y="2153841"/>
            <a:ext cx="4201665" cy="220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032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E03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72"/>
          <p:cNvSpPr txBox="1">
            <a:spLocks noGrp="1"/>
          </p:cNvSpPr>
          <p:nvPr>
            <p:ph type="body" idx="7"/>
          </p:nvPr>
        </p:nvSpPr>
        <p:spPr>
          <a:xfrm>
            <a:off x="209619" y="2374000"/>
            <a:ext cx="4201665" cy="220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32779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3277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">
  <p:cSld name="Char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3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66" name="Google Shape;166;p73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" name="Google Shape;167;p73"/>
          <p:cNvSpPr txBox="1">
            <a:spLocks noGrp="1"/>
          </p:cNvSpPr>
          <p:nvPr>
            <p:ph type="body" idx="2"/>
          </p:nvPr>
        </p:nvSpPr>
        <p:spPr>
          <a:xfrm>
            <a:off x="122381" y="919271"/>
            <a:ext cx="4318990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73"/>
          <p:cNvSpPr>
            <a:spLocks noGrp="1"/>
          </p:cNvSpPr>
          <p:nvPr>
            <p:ph type="chart" idx="3"/>
          </p:nvPr>
        </p:nvSpPr>
        <p:spPr>
          <a:xfrm>
            <a:off x="239714" y="1768079"/>
            <a:ext cx="8613341" cy="283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5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5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52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ca de agua + texto destacado">
  <p:cSld name="Marca de agua + texto destacado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5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75"/>
          <p:cNvSpPr txBox="1">
            <a:spLocks noGrp="1"/>
          </p:cNvSpPr>
          <p:nvPr>
            <p:ph type="body" idx="2"/>
          </p:nvPr>
        </p:nvSpPr>
        <p:spPr>
          <a:xfrm>
            <a:off x="1143001" y="1699023"/>
            <a:ext cx="6784975" cy="195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destacado: fondo blanco">
  <p:cSld name="Texto destacado: fondo blanc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4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54"/>
          <p:cNvSpPr txBox="1">
            <a:spLocks noGrp="1"/>
          </p:cNvSpPr>
          <p:nvPr>
            <p:ph type="body" idx="2"/>
          </p:nvPr>
        </p:nvSpPr>
        <p:spPr>
          <a:xfrm>
            <a:off x="1143001" y="1699023"/>
            <a:ext cx="6784975" cy="195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destacado: fondo violeta">
  <p:cSld name="Texto destacado: fondo violeta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5"/>
          <p:cNvSpPr/>
          <p:nvPr/>
        </p:nvSpPr>
        <p:spPr>
          <a:xfrm>
            <a:off x="0" y="484188"/>
            <a:ext cx="9144000" cy="4659313"/>
          </a:xfrm>
          <a:prstGeom prst="rect">
            <a:avLst/>
          </a:prstGeom>
          <a:solidFill>
            <a:srgbClr val="E621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7C13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5"/>
          <p:cNvSpPr txBox="1">
            <a:spLocks noGrp="1"/>
          </p:cNvSpPr>
          <p:nvPr>
            <p:ph type="body" idx="1"/>
          </p:nvPr>
        </p:nvSpPr>
        <p:spPr>
          <a:xfrm>
            <a:off x="1023939" y="1593652"/>
            <a:ext cx="7096125" cy="1956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5"/>
          <p:cNvSpPr txBox="1">
            <a:spLocks noGrp="1"/>
          </p:cNvSpPr>
          <p:nvPr>
            <p:ph type="body" idx="2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destacado: fondo naranja">
  <p:cSld name="Texto destacado: fondo naranja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6"/>
          <p:cNvSpPr/>
          <p:nvPr/>
        </p:nvSpPr>
        <p:spPr>
          <a:xfrm>
            <a:off x="0" y="484188"/>
            <a:ext cx="9144000" cy="4659313"/>
          </a:xfrm>
          <a:prstGeom prst="rect">
            <a:avLst/>
          </a:prstGeom>
          <a:solidFill>
            <a:srgbClr val="F579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579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6"/>
          <p:cNvSpPr txBox="1">
            <a:spLocks noGrp="1"/>
          </p:cNvSpPr>
          <p:nvPr>
            <p:ph type="body" idx="1"/>
          </p:nvPr>
        </p:nvSpPr>
        <p:spPr>
          <a:xfrm>
            <a:off x="1012825" y="1601337"/>
            <a:ext cx="7118350" cy="1940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6"/>
          <p:cNvSpPr txBox="1">
            <a:spLocks noGrp="1"/>
          </p:cNvSpPr>
          <p:nvPr>
            <p:ph type="body" idx="2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destacado: fondo rosa">
  <p:cSld name="Texto destacado: fondo rosa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7"/>
          <p:cNvSpPr/>
          <p:nvPr/>
        </p:nvSpPr>
        <p:spPr>
          <a:xfrm>
            <a:off x="0" y="484188"/>
            <a:ext cx="9144000" cy="4659313"/>
          </a:xfrm>
          <a:prstGeom prst="rect">
            <a:avLst/>
          </a:prstGeom>
          <a:solidFill>
            <a:srgbClr val="E300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7C13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7"/>
          <p:cNvSpPr txBox="1">
            <a:spLocks noGrp="1"/>
          </p:cNvSpPr>
          <p:nvPr>
            <p:ph type="body" idx="1"/>
          </p:nvPr>
        </p:nvSpPr>
        <p:spPr>
          <a:xfrm>
            <a:off x="1100933" y="1593544"/>
            <a:ext cx="6942137" cy="1956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57"/>
          <p:cNvSpPr txBox="1">
            <a:spLocks noGrp="1"/>
          </p:cNvSpPr>
          <p:nvPr>
            <p:ph type="body" idx="2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">
  <p:cSld name="Char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3" name="Google Shape;43;p58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44;p58"/>
          <p:cNvSpPr txBox="1">
            <a:spLocks noGrp="1"/>
          </p:cNvSpPr>
          <p:nvPr>
            <p:ph type="body" idx="2"/>
          </p:nvPr>
        </p:nvSpPr>
        <p:spPr>
          <a:xfrm>
            <a:off x="122381" y="919271"/>
            <a:ext cx="4318990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58"/>
          <p:cNvSpPr>
            <a:spLocks noGrp="1"/>
          </p:cNvSpPr>
          <p:nvPr>
            <p:ph type="chart" idx="3"/>
          </p:nvPr>
        </p:nvSpPr>
        <p:spPr>
          <a:xfrm>
            <a:off x="239714" y="1768079"/>
            <a:ext cx="8613341" cy="283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s de texto">
  <p:cSld name="Columnas de texto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Google Shape;47;p59"/>
          <p:cNvCxnSpPr/>
          <p:nvPr/>
        </p:nvCxnSpPr>
        <p:spPr>
          <a:xfrm>
            <a:off x="239713" y="878681"/>
            <a:ext cx="315912" cy="0"/>
          </a:xfrm>
          <a:prstGeom prst="straightConnector1">
            <a:avLst/>
          </a:prstGeom>
          <a:noFill/>
          <a:ln w="38100" cap="flat" cmpd="sng">
            <a:solidFill>
              <a:srgbClr val="EE032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48;p59"/>
          <p:cNvSpPr txBox="1">
            <a:spLocks noGrp="1"/>
          </p:cNvSpPr>
          <p:nvPr>
            <p:ph type="body" idx="1"/>
          </p:nvPr>
        </p:nvSpPr>
        <p:spPr>
          <a:xfrm>
            <a:off x="122381" y="919271"/>
            <a:ext cx="6247246" cy="49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9"/>
          <p:cNvSpPr txBox="1">
            <a:spLocks noGrp="1"/>
          </p:cNvSpPr>
          <p:nvPr>
            <p:ph type="body" idx="2"/>
          </p:nvPr>
        </p:nvSpPr>
        <p:spPr>
          <a:xfrm>
            <a:off x="270308" y="2185943"/>
            <a:ext cx="197412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59"/>
          <p:cNvSpPr txBox="1">
            <a:spLocks noGrp="1"/>
          </p:cNvSpPr>
          <p:nvPr>
            <p:ph type="body" idx="3"/>
          </p:nvPr>
        </p:nvSpPr>
        <p:spPr>
          <a:xfrm>
            <a:off x="2535528" y="2186268"/>
            <a:ext cx="1974128" cy="2618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59"/>
          <p:cNvSpPr txBox="1">
            <a:spLocks noGrp="1"/>
          </p:cNvSpPr>
          <p:nvPr>
            <p:ph type="body" idx="4"/>
          </p:nvPr>
        </p:nvSpPr>
        <p:spPr>
          <a:xfrm>
            <a:off x="4644884" y="2201530"/>
            <a:ext cx="1965325" cy="261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body" idx="5"/>
          </p:nvPr>
        </p:nvSpPr>
        <p:spPr>
          <a:xfrm>
            <a:off x="6827406" y="2201747"/>
            <a:ext cx="1965325" cy="2665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body" idx="6"/>
          </p:nvPr>
        </p:nvSpPr>
        <p:spPr>
          <a:xfrm>
            <a:off x="270308" y="1814296"/>
            <a:ext cx="2178252" cy="22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298D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90298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59"/>
          <p:cNvSpPr txBox="1">
            <a:spLocks noGrp="1"/>
          </p:cNvSpPr>
          <p:nvPr>
            <p:ph type="body" idx="7"/>
          </p:nvPr>
        </p:nvSpPr>
        <p:spPr>
          <a:xfrm>
            <a:off x="2535238" y="1815704"/>
            <a:ext cx="4074970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59"/>
          <p:cNvSpPr txBox="1">
            <a:spLocks noGrp="1"/>
          </p:cNvSpPr>
          <p:nvPr>
            <p:ph type="body" idx="8"/>
          </p:nvPr>
        </p:nvSpPr>
        <p:spPr>
          <a:xfrm>
            <a:off x="6726238" y="1815704"/>
            <a:ext cx="2316162" cy="22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920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5792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59"/>
          <p:cNvSpPr txBox="1">
            <a:spLocks noGrp="1"/>
          </p:cNvSpPr>
          <p:nvPr>
            <p:ph type="body" idx="9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212A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6212A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50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" name="Google Shape;11;p5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5900" y="9178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60" descr="SJD_Ba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997054"/>
            <a:ext cx="9144000" cy="154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60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0" name="Google Shape;60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5900" y="9178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Google Shape;78;p63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9" name="Google Shape;79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900" y="9178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5900" y="16212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7" name="Google Shape;147;p70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8" name="Google Shape;148;p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5900" y="9178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0" name="Google Shape;170;p74"/>
          <p:cNvCxnSpPr/>
          <p:nvPr/>
        </p:nvCxnSpPr>
        <p:spPr>
          <a:xfrm>
            <a:off x="261939" y="484585"/>
            <a:ext cx="860742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1" name="Google Shape;171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900" y="91789"/>
            <a:ext cx="1545636" cy="292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10" Type="http://schemas.openxmlformats.org/officeDocument/2006/relationships/image" Target="../media/image53.emf"/><Relationship Id="rId4" Type="http://schemas.openxmlformats.org/officeDocument/2006/relationships/image" Target="../media/image47.png"/><Relationship Id="rId9" Type="http://schemas.openxmlformats.org/officeDocument/2006/relationships/image" Target="../media/image5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pg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1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7.png"/><Relationship Id="rId7" Type="http://schemas.openxmlformats.org/officeDocument/2006/relationships/image" Target="../media/image8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jpg"/><Relationship Id="rId9" Type="http://schemas.openxmlformats.org/officeDocument/2006/relationships/image" Target="../media/image8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jpg"/><Relationship Id="rId7" Type="http://schemas.openxmlformats.org/officeDocument/2006/relationships/image" Target="../media/image8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g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9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8.jpg"/><Relationship Id="rId18" Type="http://schemas.openxmlformats.org/officeDocument/2006/relationships/image" Target="../media/image2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jp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g"/><Relationship Id="rId5" Type="http://schemas.openxmlformats.org/officeDocument/2006/relationships/image" Target="../media/image124.jpg"/><Relationship Id="rId4" Type="http://schemas.openxmlformats.org/officeDocument/2006/relationships/image" Target="../media/image1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g"/><Relationship Id="rId4" Type="http://schemas.openxmlformats.org/officeDocument/2006/relationships/image" Target="../media/image12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1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c1.cat/el-mon/20230315/106431/agressions-sexuals-menors-relacio-porno-nens-vuit-anys-lluis-ballester-jordi-baste.html" TargetMode="Externa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emf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BE8C4-36AD-7573-CEEB-FC608D003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2C8044CF-F56D-2ABD-21CF-6C283A133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i="0" dirty="0">
                <a:solidFill>
                  <a:srgbClr val="333333"/>
                </a:solidFill>
                <a:effectLst/>
                <a:latin typeface="Source Code Pro" panose="020B0509030403020204" pitchFamily="49" charset="0"/>
              </a:rPr>
              <a:t>¿Por qué una Carta de Derechos Digitales</a:t>
            </a:r>
          </a:p>
          <a:p>
            <a:endParaRPr lang="es-ES" dirty="0"/>
          </a:p>
        </p:txBody>
      </p:sp>
      <p:pic>
        <p:nvPicPr>
          <p:cNvPr id="5" name="Vídeo 4" title="Rotating earth">
            <a:hlinkClick r:id="" action="ppaction://media"/>
            <a:extLst>
              <a:ext uri="{FF2B5EF4-FFF2-40B4-BE49-F238E27FC236}">
                <a16:creationId xmlns:a16="http://schemas.microsoft.com/office/drawing/2014/main" id="{66AF207E-09BE-B5A1-B601-A6F5553CE3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C4BC2920-12AB-58D5-2994-5ED87F150EFB}"/>
              </a:ext>
            </a:extLst>
          </p:cNvPr>
          <p:cNvSpPr txBox="1"/>
          <p:nvPr/>
        </p:nvSpPr>
        <p:spPr>
          <a:xfrm>
            <a:off x="61125" y="1560162"/>
            <a:ext cx="43011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s-ES" sz="2400" b="1" dirty="0">
                <a:solidFill>
                  <a:srgbClr val="FFFFFF"/>
                </a:solidFill>
                <a:latin typeface="Source Code Pro" panose="020B0509030403020204" pitchFamily="49" charset="0"/>
              </a:rPr>
              <a:t>EL MÓN</a:t>
            </a:r>
          </a:p>
          <a:p>
            <a:pPr algn="ctr" fontAlgn="base"/>
            <a:endParaRPr lang="es-ES" sz="2400" b="1" dirty="0">
              <a:solidFill>
                <a:srgbClr val="FFFFFF"/>
              </a:solidFill>
              <a:latin typeface="Source Code Pro" panose="020B0509030403020204" pitchFamily="49" charset="0"/>
            </a:endParaRPr>
          </a:p>
          <a:p>
            <a:pPr algn="ctr" fontAlgn="base"/>
            <a:r>
              <a:rPr lang="es-ES" sz="2400" b="1" dirty="0">
                <a:solidFill>
                  <a:srgbClr val="FFFFFF"/>
                </a:solidFill>
                <a:latin typeface="Source Code Pro" panose="020B0509030403020204" pitchFamily="49" charset="0"/>
              </a:rPr>
              <a:t> QUE VINDRÀ</a:t>
            </a:r>
          </a:p>
          <a:p>
            <a:pPr algn="ctr" fontAlgn="base"/>
            <a:endParaRPr lang="es-ES" sz="2400" b="1" dirty="0">
              <a:solidFill>
                <a:srgbClr val="FFFFFF"/>
              </a:solidFill>
              <a:latin typeface="Source Code Pro" panose="020B0509030403020204" pitchFamily="49" charset="0"/>
            </a:endParaRPr>
          </a:p>
          <a:p>
            <a:pPr algn="ctr" fontAlgn="base"/>
            <a:r>
              <a:rPr lang="es-ES" sz="2400" b="1" dirty="0">
                <a:solidFill>
                  <a:srgbClr val="FFFFFF"/>
                </a:solidFill>
                <a:latin typeface="Source Code Pro" panose="020B0509030403020204" pitchFamily="49" charset="0"/>
              </a:rPr>
              <a:t>QUE VOLEM DEIXAR</a:t>
            </a:r>
          </a:p>
          <a:p>
            <a:pPr algn="ctr" fontAlgn="base"/>
            <a:endParaRPr lang="es-ES" sz="2400" b="1" dirty="0">
              <a:solidFill>
                <a:srgbClr val="FFFFFF"/>
              </a:solidFill>
              <a:latin typeface="Source Code Pro" panose="020B0509030403020204" pitchFamily="49" charset="0"/>
            </a:endParaRPr>
          </a:p>
        </p:txBody>
      </p:sp>
      <p:pic>
        <p:nvPicPr>
          <p:cNvPr id="9" name="Gràfic 8" descr="Close with solid fill">
            <a:extLst>
              <a:ext uri="{FF2B5EF4-FFF2-40B4-BE49-F238E27FC236}">
                <a16:creationId xmlns:a16="http://schemas.microsoft.com/office/drawing/2014/main" id="{161ABC09-13AD-FA36-10A1-74F3C701D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3597" y="2203279"/>
            <a:ext cx="1971040" cy="69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erebro Dibujo Animado Ejercicio Imágenes y Fotos - 123RF">
            <a:extLst>
              <a:ext uri="{FF2B5EF4-FFF2-40B4-BE49-F238E27FC236}">
                <a16:creationId xmlns:a16="http://schemas.microsoft.com/office/drawing/2014/main" id="{0A223245-E704-4E6F-98CA-251C8CC66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631" y="1052705"/>
            <a:ext cx="1351952" cy="89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Google Shape;236;p6" descr="Dibujo de zanahoria pintado por Carla en Dibujos.net el día 23-10-10 a las  00:21:21. Imprime, pinta o colorea tus propios dibujos!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7946" y="1759621"/>
            <a:ext cx="1771481" cy="1624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6" descr="CRECIMIENTO, DEARROLLO Y APRENDIZAJE DEL NIÑO DE 0-3 AÑOS : DESARROLLO  COGNOSCITIVO: ETAPA SENSORIO-MOTORA DE PIAGET (0-2 AÑOS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1856279"/>
            <a:ext cx="2410080" cy="1871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78334" y="512791"/>
            <a:ext cx="1420743" cy="181732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6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Pantalles i desenvolupament </a:t>
            </a:r>
            <a:endParaRPr b="1" dirty="0"/>
          </a:p>
        </p:txBody>
      </p:sp>
      <p:pic>
        <p:nvPicPr>
          <p:cNvPr id="239" name="Google Shape;23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9680" y="3894455"/>
            <a:ext cx="3916745" cy="106957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0" name="Google Shape;240;p6"/>
          <p:cNvSpPr txBox="1"/>
          <p:nvPr/>
        </p:nvSpPr>
        <p:spPr>
          <a:xfrm>
            <a:off x="7791096" y="4559152"/>
            <a:ext cx="1090507" cy="31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</a:pPr>
            <a:r>
              <a:rPr lang="ca-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/>
          </a:p>
        </p:txBody>
      </p:sp>
      <p:pic>
        <p:nvPicPr>
          <p:cNvPr id="243" name="Google Shape;243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20316" y="494749"/>
            <a:ext cx="1680521" cy="3192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360E051-F8DC-4E4D-9BE1-5B246CFCD4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17" y="1260400"/>
            <a:ext cx="2170374" cy="24822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F3B55E-70FC-4A32-947F-A3041B7CB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575" y="3853137"/>
            <a:ext cx="3459335" cy="1123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Google Shape;227;p5">
            <a:extLst>
              <a:ext uri="{FF2B5EF4-FFF2-40B4-BE49-F238E27FC236}">
                <a16:creationId xmlns:a16="http://schemas.microsoft.com/office/drawing/2014/main" id="{DC122CB2-837D-4491-988A-6D8787C93BC0}"/>
              </a:ext>
            </a:extLst>
          </p:cNvPr>
          <p:cNvSpPr txBox="1"/>
          <p:nvPr/>
        </p:nvSpPr>
        <p:spPr>
          <a:xfrm>
            <a:off x="2034715" y="1187104"/>
            <a:ext cx="1567784" cy="249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a-ES" sz="1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Reducció del volum cerebral</a:t>
            </a: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a-ES" sz="12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a-ES" sz="12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a-ES" sz="12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a-ES" sz="12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a-ES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Increment impulsivitat </a:t>
            </a:r>
            <a:endParaRPr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C158C372-2039-4801-9FD4-AADCFB87C795}"/>
              </a:ext>
            </a:extLst>
          </p:cNvPr>
          <p:cNvSpPr/>
          <p:nvPr/>
        </p:nvSpPr>
        <p:spPr>
          <a:xfrm rot="5400000">
            <a:off x="2539819" y="2605810"/>
            <a:ext cx="650240" cy="2293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7" descr="Dyson One Step Closer to Creating Paradise Where Humans are Catered to by  Robots, as Predicted in 'Wall-E'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94454"/>
            <a:ext cx="9143999" cy="4649744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7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Pantalles i desenvolupament </a:t>
            </a:r>
            <a:endParaRPr b="1"/>
          </a:p>
        </p:txBody>
      </p:sp>
      <p:pic>
        <p:nvPicPr>
          <p:cNvPr id="250" name="Google Shape;25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34263" y="3926912"/>
            <a:ext cx="3359288" cy="1182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2" name="Google Shape;252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93997" y="562104"/>
            <a:ext cx="3799554" cy="1131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3" name="Google Shape;253;p7"/>
          <p:cNvSpPr txBox="1"/>
          <p:nvPr/>
        </p:nvSpPr>
        <p:spPr>
          <a:xfrm>
            <a:off x="8078717" y="4423767"/>
            <a:ext cx="1090507" cy="31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</a:pPr>
            <a:r>
              <a:rPr lang="ca-ES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692" y="3846544"/>
            <a:ext cx="2098118" cy="118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0123" y="3846543"/>
            <a:ext cx="2098118" cy="118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508" y="1104829"/>
            <a:ext cx="4698655" cy="268958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8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Pantalles i desenvolupament </a:t>
            </a:r>
            <a:endParaRPr b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559F33-AAC9-4C45-97AC-D1E769F170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7688" y="487682"/>
            <a:ext cx="3090836" cy="46558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F44507-D652-48FE-8952-32B0D622FE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6097" y="4226562"/>
            <a:ext cx="383479" cy="6311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Foto Foto de paisaje del amanecer – Imagen Cielo gratis en Unsplash">
            <a:extLst>
              <a:ext uri="{FF2B5EF4-FFF2-40B4-BE49-F238E27FC236}">
                <a16:creationId xmlns:a16="http://schemas.microsoft.com/office/drawing/2014/main" id="{D8891B64-0520-47A2-A8DC-4E1DE330B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357"/>
            <a:ext cx="9144000" cy="465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" name="Google Shape;262;p8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Pantalles i desenvolupament </a:t>
            </a:r>
            <a:endParaRPr b="1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A59407-D203-4E79-84F3-EB049BFD0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56" y="1345433"/>
            <a:ext cx="2573768" cy="944090"/>
          </a:xfrm>
          <a:prstGeom prst="rect">
            <a:avLst/>
          </a:prstGeom>
        </p:spPr>
      </p:pic>
      <p:sp>
        <p:nvSpPr>
          <p:cNvPr id="10" name="Google Shape;227;p5">
            <a:extLst>
              <a:ext uri="{FF2B5EF4-FFF2-40B4-BE49-F238E27FC236}">
                <a16:creationId xmlns:a16="http://schemas.microsoft.com/office/drawing/2014/main" id="{CB464DF2-605F-404F-A2C4-2A985B42A099}"/>
              </a:ext>
            </a:extLst>
          </p:cNvPr>
          <p:cNvSpPr txBox="1"/>
          <p:nvPr/>
        </p:nvSpPr>
        <p:spPr>
          <a:xfrm>
            <a:off x="2824480" y="1264153"/>
            <a:ext cx="3549587" cy="3611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“L'estat de salut visual dels adolescents a Espanya”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2000" b="1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-Els adolescents pateixen sis vegades més miopia magna que fa cinc anys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-no permetre que els nens menors de set anys s'acostin a les pantalles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-La miopia s'estableix a la infància i creix amb l'edat</a:t>
            </a:r>
            <a:endParaRPr lang="ca-ES" sz="1200" b="1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ca-ES" sz="12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6404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7194" y="1052705"/>
            <a:ext cx="4943209" cy="265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803" y="1238868"/>
            <a:ext cx="1880963" cy="288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9" descr="Resultado de imagen de manfred spitz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6766" y="1238868"/>
            <a:ext cx="1090508" cy="117188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9"/>
          <p:cNvSpPr txBox="1"/>
          <p:nvPr/>
        </p:nvSpPr>
        <p:spPr>
          <a:xfrm>
            <a:off x="142100" y="4117216"/>
            <a:ext cx="1090507" cy="31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</a:pPr>
            <a:r>
              <a:rPr lang="ca-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2013</a:t>
            </a:r>
            <a:endParaRPr/>
          </a:p>
        </p:txBody>
      </p:sp>
      <p:pic>
        <p:nvPicPr>
          <p:cNvPr id="272" name="Google Shape;272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73228" y="3763926"/>
            <a:ext cx="4444969" cy="125750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3" name="Google Shape;273;p9"/>
          <p:cNvSpPr txBox="1"/>
          <p:nvPr/>
        </p:nvSpPr>
        <p:spPr>
          <a:xfrm>
            <a:off x="7974941" y="4555766"/>
            <a:ext cx="1090507" cy="31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</a:pPr>
            <a:r>
              <a:rPr lang="ca-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  <a:endParaRPr/>
          </a:p>
        </p:txBody>
      </p:sp>
      <p:pic>
        <p:nvPicPr>
          <p:cNvPr id="274" name="Google Shape;274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6863" y="2481681"/>
            <a:ext cx="1999901" cy="258961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Pantalles i aprenentatge  </a:t>
            </a: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"/>
          <p:cNvSpPr txBox="1"/>
          <p:nvPr/>
        </p:nvSpPr>
        <p:spPr>
          <a:xfrm>
            <a:off x="2913234" y="1226648"/>
            <a:ext cx="6129867" cy="2347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1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1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UNESCO</a:t>
            </a: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Debat dels telèfons a les escoles: </a:t>
            </a:r>
            <a:endParaRPr sz="10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«Estudis de Bèlgica (</a:t>
            </a:r>
            <a:r>
              <a:rPr lang="ca-E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Baert</a:t>
            </a: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al., 2020), Espanya (</a:t>
            </a:r>
            <a:r>
              <a:rPr lang="ca-E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Beneito</a:t>
            </a: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Vicente-</a:t>
            </a:r>
            <a:r>
              <a:rPr lang="ca-E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Chirivella</a:t>
            </a: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2020) i Regne Unit (</a:t>
            </a:r>
            <a:r>
              <a:rPr lang="ca-E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Beland</a:t>
            </a: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Murphy, 2016) mostren que </a:t>
            </a:r>
            <a:r>
              <a:rPr lang="ca-ES" sz="1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prohibir els telèfons mòbils a les escoles millora el rendiment acadèmic</a:t>
            </a:r>
            <a:r>
              <a:rPr lang="ca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especialment dels estudiants de baix rendiment»</a:t>
            </a:r>
            <a:endParaRPr sz="1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380" y="1322925"/>
            <a:ext cx="2335407" cy="345904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84" name="Google Shape;284;p10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Pantalles i aprenentatge </a:t>
            </a:r>
            <a:r>
              <a:rPr lang="ca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E55F28-021C-4A58-80D0-7124967F1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783" y="3135995"/>
            <a:ext cx="1645235" cy="181967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C5E6A62-5127-4369-B2FD-BF38700EC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7508" y="3110536"/>
            <a:ext cx="1511211" cy="184584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7124E79-848C-4F6E-BF02-B405D55B83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3023" y="3084350"/>
            <a:ext cx="1511211" cy="1814183"/>
          </a:xfrm>
          <a:prstGeom prst="rect">
            <a:avLst/>
          </a:prstGeom>
        </p:spPr>
      </p:pic>
      <p:pic>
        <p:nvPicPr>
          <p:cNvPr id="1026" name="Picture 2" descr="PISA para Centros Educativos (PISA for Schools) - INEE ...">
            <a:extLst>
              <a:ext uri="{FF2B5EF4-FFF2-40B4-BE49-F238E27FC236}">
                <a16:creationId xmlns:a16="http://schemas.microsoft.com/office/drawing/2014/main" id="{7D49A9CF-7B6F-43FE-9D8A-FE097946F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24" y="3392290"/>
            <a:ext cx="750896" cy="70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7195889-B7A1-4FB7-9470-01AA4111E9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6073" y="542269"/>
            <a:ext cx="3957028" cy="1513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9860" y="1512558"/>
            <a:ext cx="2213443" cy="123952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1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Pantalles i aprenentatge  </a:t>
            </a:r>
            <a:endParaRPr b="1"/>
          </a:p>
        </p:txBody>
      </p:sp>
      <p:sp>
        <p:nvSpPr>
          <p:cNvPr id="291" name="Google Shape;291;p11"/>
          <p:cNvSpPr txBox="1"/>
          <p:nvPr/>
        </p:nvSpPr>
        <p:spPr>
          <a:xfrm>
            <a:off x="610772" y="4733715"/>
            <a:ext cx="1090507" cy="31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</a:pPr>
            <a:r>
              <a:rPr lang="ca-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/>
          </a:p>
        </p:txBody>
      </p:sp>
      <p:pic>
        <p:nvPicPr>
          <p:cNvPr id="292" name="Google Shape;292;p11" descr="La civilización de la memoria de pez - Alianza Editori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385" y="2132322"/>
            <a:ext cx="1724025" cy="26574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1"/>
          <p:cNvSpPr txBox="1"/>
          <p:nvPr/>
        </p:nvSpPr>
        <p:spPr>
          <a:xfrm>
            <a:off x="2585964" y="1768132"/>
            <a:ext cx="5060731" cy="312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334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Reducció: 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De l’atenció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De la concentració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De la paciència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De </a:t>
            </a:r>
            <a:r>
              <a:rPr lang="ca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l'extensió</a:t>
            </a: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les novel·les 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De </a:t>
            </a:r>
            <a:r>
              <a:rPr lang="ca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l'extensió</a:t>
            </a: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textos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Dorments sentinelles</a:t>
            </a:r>
            <a:endParaRPr/>
          </a:p>
          <a:p>
            <a:pPr marL="5334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11" descr="The Ljubljana Reading Manifesto: Why higher-level reading is importa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70613" y="3976706"/>
            <a:ext cx="2895786" cy="92869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1"/>
          <p:cNvSpPr/>
          <p:nvPr/>
        </p:nvSpPr>
        <p:spPr>
          <a:xfrm>
            <a:off x="3455422" y="3190889"/>
            <a:ext cx="4446600" cy="662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1097" y="588769"/>
            <a:ext cx="2625318" cy="173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72827" y="512035"/>
            <a:ext cx="1463741" cy="315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Pantalles i relacions familiars </a:t>
            </a:r>
            <a:r>
              <a:rPr lang="ca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pic>
        <p:nvPicPr>
          <p:cNvPr id="304" name="Google Shape;30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5791" y="2517545"/>
            <a:ext cx="1752417" cy="75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2" descr="273 ilustraciones de stock de Family board games | Depositphot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290" y="2475700"/>
            <a:ext cx="1752418" cy="116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2" descr="Familia Feliz Usando Tecnologías Mientras Está Sentado En El Sofá En Casa  Fotos, Retratos, Imágenes Y Fotografía De Archivo Libres De Derecho. Image  54320666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4133" y="877574"/>
            <a:ext cx="2042388" cy="13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2" descr="Cómo el uso excesivo de la tecnología afecta la relación padre e hij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4293" y="2411820"/>
            <a:ext cx="1675448" cy="1114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2" descr="Familia jugando videojuegos fotos de stock, imágenes de Familia jugando  videojuegos sin royalties | Depositphoto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49605" y="3646487"/>
            <a:ext cx="2127606" cy="141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47479" y="1241183"/>
            <a:ext cx="1752418" cy="126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2" descr="Foto De Una Joven Familia Jugando Junta En El Salón De Su Casa Foto de  stock y más banco de imágenes de Familia - iStock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41000" y="3646487"/>
            <a:ext cx="2127606" cy="141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3656"/>
            <a:ext cx="9144000" cy="4659843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4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Pantalles i relacions socials </a:t>
            </a:r>
            <a:endParaRPr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BF7480-DA9C-4578-B0BF-8D81F5845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99" y="3088242"/>
            <a:ext cx="1258575" cy="1919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18" y="483657"/>
            <a:ext cx="9128582" cy="4659843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5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Pantalles i relacions socials 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ver_-_57400 (540p)">
            <a:hlinkClick r:id="" action="ppaction://media"/>
            <a:extLst>
              <a:ext uri="{FF2B5EF4-FFF2-40B4-BE49-F238E27FC236}">
                <a16:creationId xmlns:a16="http://schemas.microsoft.com/office/drawing/2014/main" id="{A2287D08-AC91-E26E-2D9E-0DFD4D9FFF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Google Shape;187;p2">
            <a:extLst>
              <a:ext uri="{FF2B5EF4-FFF2-40B4-BE49-F238E27FC236}">
                <a16:creationId xmlns:a16="http://schemas.microsoft.com/office/drawing/2014/main" id="{25358B76-F5B4-4344-A3DB-DE57A16CF06E}"/>
              </a:ext>
            </a:extLst>
          </p:cNvPr>
          <p:cNvSpPr txBox="1">
            <a:spLocks/>
          </p:cNvSpPr>
          <p:nvPr/>
        </p:nvSpPr>
        <p:spPr>
          <a:xfrm>
            <a:off x="2743201" y="243840"/>
            <a:ext cx="5350934" cy="447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vida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desenvolupament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aprenentatge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relacions familiars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relacions socials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benestar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Pantalles i violència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Conclusions</a:t>
            </a:r>
          </a:p>
          <a:p>
            <a:pPr marL="342900" indent="-322729">
              <a:lnSpc>
                <a:spcPct val="90000"/>
              </a:lnSpc>
              <a:spcBef>
                <a:spcPts val="1000"/>
              </a:spcBef>
              <a:buClr>
                <a:srgbClr val="FFFF00"/>
              </a:buClr>
              <a:buSzPct val="100000"/>
              <a:buFont typeface="Arial"/>
              <a:buAutoNum type="arabicPeriod"/>
            </a:pPr>
            <a:r>
              <a:rPr lang="ca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Recomanacions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17647"/>
            </a:pPr>
            <a:endParaRPr lang="ca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56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3657"/>
            <a:ext cx="9144000" cy="465984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6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Pantalles i relacions socials </a:t>
            </a:r>
            <a:endParaRPr b="1"/>
          </a:p>
        </p:txBody>
      </p:sp>
      <p:pic>
        <p:nvPicPr>
          <p:cNvPr id="351" name="Google Shape;35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9201" y="933449"/>
            <a:ext cx="1774350" cy="3330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is tristos">
            <a:hlinkClick r:id="" action="ppaction://media"/>
            <a:extLst>
              <a:ext uri="{FF2B5EF4-FFF2-40B4-BE49-F238E27FC236}">
                <a16:creationId xmlns:a16="http://schemas.microsoft.com/office/drawing/2014/main" id="{3873E7DF-7847-10C1-69BF-10358D007A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7976"/>
            <a:ext cx="9144000" cy="522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"/>
          <p:cNvSpPr txBox="1"/>
          <p:nvPr/>
        </p:nvSpPr>
        <p:spPr>
          <a:xfrm>
            <a:off x="143175" y="1340250"/>
            <a:ext cx="6762300" cy="18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ü"/>
            </a:pPr>
            <a:r>
              <a:rPr lang="ca-E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Supervisió parental</a:t>
            </a:r>
            <a:r>
              <a:rPr lang="ca-E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Conèixer on es el meu fill i amb qui.	</a:t>
            </a:r>
            <a:endParaRPr dirty="0"/>
          </a:p>
          <a:p>
            <a:pPr marL="7429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ü"/>
            </a:pPr>
            <a:r>
              <a:rPr lang="ca-E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Vinculació a l’escola</a:t>
            </a:r>
            <a:r>
              <a:rPr lang="ca-E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el sentiment dels adolescents de que les persones de l'escola </a:t>
            </a:r>
            <a:r>
              <a:rPr lang="ca-E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ca-E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preocupen per ells, pel seu benestar i pel seu èxit.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ü"/>
            </a:pPr>
            <a:r>
              <a:rPr lang="ca-E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bona comunicació amb els membres de la família i la participació a les activitats familiars.</a:t>
            </a:r>
            <a:endParaRPr dirty="0"/>
          </a:p>
          <a:p>
            <a:pPr marL="7429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ü"/>
            </a:pPr>
            <a:r>
              <a:rPr lang="ca-E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Disposar d´un ambient familiar, d´amistat i escolar de comprensió i suport.</a:t>
            </a:r>
            <a:endParaRPr dirty="0"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ü"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397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397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18" descr="http://buscartrabajo.com/files/2011/07/la-amistad-que-nace-del-compa%C3%B1erism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6982" y="3939627"/>
            <a:ext cx="2187444" cy="1139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8" descr="http://sonpareja.com/wp-content/2011/06/amista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95" y="3827892"/>
            <a:ext cx="1990995" cy="1066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8" descr="Young Soccer Team Huddling : Foto de stoc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5899" y="3803252"/>
            <a:ext cx="2553734" cy="127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8" descr="trabajo-en-equipo-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06894" y="3349923"/>
            <a:ext cx="1748183" cy="1197506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8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  <p:pic>
        <p:nvPicPr>
          <p:cNvPr id="368" name="Google Shape;368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72961" y="1052154"/>
            <a:ext cx="1774350" cy="3330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78;p19">
            <a:extLst>
              <a:ext uri="{FF2B5EF4-FFF2-40B4-BE49-F238E27FC236}">
                <a16:creationId xmlns:a16="http://schemas.microsoft.com/office/drawing/2014/main" id="{CB82F127-F1E0-4995-A2CD-5AC562FED17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59342" y="1185278"/>
            <a:ext cx="1847065" cy="543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9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5" name="Google Shape;3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9448" y="1222768"/>
            <a:ext cx="2089795" cy="2100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2922" y="1222768"/>
            <a:ext cx="2089795" cy="2062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62234" y="539779"/>
            <a:ext cx="1820013" cy="1633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35182" y="2210493"/>
            <a:ext cx="1847065" cy="54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2084" y="3596641"/>
            <a:ext cx="6383894" cy="146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5410" y="1744541"/>
            <a:ext cx="2358466" cy="1654418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9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0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 dirty="0"/>
          </a:p>
        </p:txBody>
      </p:sp>
      <p:pic>
        <p:nvPicPr>
          <p:cNvPr id="388" name="Google Shape;38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" y="1127402"/>
            <a:ext cx="5250446" cy="370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5447" y="813479"/>
            <a:ext cx="3373619" cy="135398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391" name="Google Shape;39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09466" y="3890535"/>
            <a:ext cx="2492587" cy="125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A1377E0-D103-4FCE-BF9C-AE1213CFA0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053" y="1052705"/>
            <a:ext cx="1741947" cy="40907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5E0D1BC-4584-4BCE-893F-7F52212E17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2053" y="492842"/>
            <a:ext cx="1741947" cy="559863"/>
          </a:xfrm>
          <a:prstGeom prst="rect">
            <a:avLst/>
          </a:prstGeom>
        </p:spPr>
      </p:pic>
      <p:pic>
        <p:nvPicPr>
          <p:cNvPr id="8" name="Picture 2" descr="Tristeza | Wikia Inside Out | Fandom">
            <a:extLst>
              <a:ext uri="{FF2B5EF4-FFF2-40B4-BE49-F238E27FC236}">
                <a16:creationId xmlns:a16="http://schemas.microsoft.com/office/drawing/2014/main" id="{97E585AA-F971-49F3-B7A8-C80E6DEEF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4344" y="2198344"/>
            <a:ext cx="1329397" cy="1661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DFE6F82-C79E-4D54-A73E-44D4D617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1" y="1159739"/>
            <a:ext cx="5655764" cy="39186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86156C9-21F9-45B4-AF1D-0827BAB9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893" y="311857"/>
            <a:ext cx="4698607" cy="125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13A7812-9D8F-46F1-A7B8-4EDDA4133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3394" y="1638885"/>
            <a:ext cx="1766106" cy="3504615"/>
          </a:xfrm>
          <a:prstGeom prst="rect">
            <a:avLst/>
          </a:prstGeom>
        </p:spPr>
      </p:pic>
      <p:sp>
        <p:nvSpPr>
          <p:cNvPr id="10" name="Google Shape;387;p20">
            <a:extLst>
              <a:ext uri="{FF2B5EF4-FFF2-40B4-BE49-F238E27FC236}">
                <a16:creationId xmlns:a16="http://schemas.microsoft.com/office/drawing/2014/main" id="{5DA85130-DC8A-488A-B939-9F28E4E4DFFB}"/>
              </a:ext>
            </a:extLst>
          </p:cNvPr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 dirty="0"/>
          </a:p>
        </p:txBody>
      </p:sp>
      <p:pic>
        <p:nvPicPr>
          <p:cNvPr id="11" name="Picture 2" descr="Tristeza | Wikia Inside Out | Fandom">
            <a:extLst>
              <a:ext uri="{FF2B5EF4-FFF2-40B4-BE49-F238E27FC236}">
                <a16:creationId xmlns:a16="http://schemas.microsoft.com/office/drawing/2014/main" id="{6B3F9064-023A-4B10-8C6E-D7F37B222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9339" y="1672091"/>
            <a:ext cx="1904846" cy="2380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9491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3236" y="1648407"/>
            <a:ext cx="3661287" cy="332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4247" y="788604"/>
            <a:ext cx="1752417" cy="75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3163" y="3540641"/>
            <a:ext cx="4592170" cy="140754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99" name="Google Shape;399;p21"/>
          <p:cNvSpPr/>
          <p:nvPr/>
        </p:nvSpPr>
        <p:spPr>
          <a:xfrm>
            <a:off x="236743" y="1394135"/>
            <a:ext cx="8421194" cy="304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Increment de depressió i suïcidi per dues vies: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ca-E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Les conseqüències directes de l'exposició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2. La disminució del temps dedicat a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activitats protectores</a:t>
            </a:r>
            <a:endParaRPr b="1"/>
          </a:p>
          <a:p>
            <a:pPr marL="285738" marR="0" lvl="0" indent="-2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1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239" y="1348704"/>
            <a:ext cx="4021567" cy="3478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6214" y="1347273"/>
            <a:ext cx="4572000" cy="104378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408" name="Google Shape;40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06469" y="3076494"/>
            <a:ext cx="3738282" cy="1698777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2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" y="1476585"/>
            <a:ext cx="2386932" cy="3023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0907" y="1630155"/>
            <a:ext cx="4876800" cy="2716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7253" y="4500032"/>
            <a:ext cx="4267200" cy="50202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23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" y="1476585"/>
            <a:ext cx="2386932" cy="3023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1814" y="1141879"/>
            <a:ext cx="5378824" cy="2859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3850" y="4190044"/>
            <a:ext cx="4123765" cy="502024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24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81" y="2759232"/>
            <a:ext cx="1385981" cy="211145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996" y="2571744"/>
            <a:ext cx="7" cy="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02991" y="3659523"/>
            <a:ext cx="873835" cy="121116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99" name="Google Shape;19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4353" y="555135"/>
            <a:ext cx="1325334" cy="211145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0" name="Google Shape;20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7817" y="630244"/>
            <a:ext cx="938470" cy="153169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1" name="Google Shape;201;p3" descr="La civilización de la memoria de pez - Alianza Editorial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41253" y="3353472"/>
            <a:ext cx="1040086" cy="157239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2" name="Google Shape;202;p3" descr="La era del capitalismo de la vigilancia: La lucha por un futuro humano  frente a las nuevas fronteras del poder (Estado y Sociedad) : Zuboff,  Shoshana, Santos Mosquera, Albino: Amazon.es: Libro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903280" y="492295"/>
            <a:ext cx="1776227" cy="264503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3" name="Google Shape;203;p3" descr="El valor de la atención - Johann Hari | PlanetadeLibros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64630" y="1825359"/>
            <a:ext cx="1036038" cy="149276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4" name="Google Shape;204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892983" y="3353472"/>
            <a:ext cx="1005815" cy="15384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5" name="Google Shape;205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956365" y="3353472"/>
            <a:ext cx="1005815" cy="15384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6" name="Google Shape;206;p3" descr="Infocracia: La digitalización y la crisis de la democracia eBook : Han,  Byung-Chul, Chamorro Mielke, Joaquín: Amazon.es: Tienda Kindl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04635" y="1938576"/>
            <a:ext cx="999991" cy="164131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7" name="Google Shape;207;p3" descr="Crisis De La Narración, LaHerder Editorial - Editorial Tirant Lo Blanch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661047" y="3353473"/>
            <a:ext cx="999991" cy="164132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8" name="Google Shape;208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74875" y="908782"/>
            <a:ext cx="1209236" cy="18120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9" name="Google Shape;209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606674" y="2971738"/>
            <a:ext cx="1165060" cy="172560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10" name="Google Shape;210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023794" y="2264898"/>
            <a:ext cx="816943" cy="121116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C964BBB-7710-43FA-A1C3-75FC2AA7D93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16904" y="266138"/>
            <a:ext cx="1055683" cy="1531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14BCBE-9B3C-4801-935D-2ABB7D10161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81444" y="422414"/>
            <a:ext cx="1076445" cy="164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" y="1476585"/>
            <a:ext cx="2386932" cy="3023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86641" y="1366147"/>
            <a:ext cx="5127812" cy="263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52420" y="4222126"/>
            <a:ext cx="4087906" cy="555812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5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" y="1476585"/>
            <a:ext cx="2386932" cy="3023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0626" y="1416797"/>
            <a:ext cx="5235388" cy="2716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2649" y="4339191"/>
            <a:ext cx="4231341" cy="502024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6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Pantalles i benestar </a:t>
            </a:r>
            <a:endParaRPr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7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7"/>
          <p:cNvSpPr txBox="1"/>
          <p:nvPr/>
        </p:nvSpPr>
        <p:spPr>
          <a:xfrm>
            <a:off x="2091509" y="1866134"/>
            <a:ext cx="4749557" cy="1737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334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Violència</a:t>
            </a:r>
            <a:endParaRPr/>
          </a:p>
          <a:p>
            <a:pPr marL="5334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Violència sexual</a:t>
            </a:r>
            <a:endParaRPr/>
          </a:p>
          <a:p>
            <a:pPr marL="5334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ca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Violència contra un mateix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7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8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8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8"/>
          <p:cNvSpPr txBox="1"/>
          <p:nvPr/>
        </p:nvSpPr>
        <p:spPr>
          <a:xfrm>
            <a:off x="408776" y="1622695"/>
            <a:ext cx="5321463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ca-ES" b="1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Desensibilització</a:t>
            </a:r>
            <a:r>
              <a:rPr lang="ca-ES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: </a:t>
            </a:r>
            <a:r>
              <a:rPr lang="ca-ES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és un efecte emocional de la violència que pot afectar la capacitat </a:t>
            </a:r>
            <a:r>
              <a:rPr lang="ca-ES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d'empatitzar</a:t>
            </a:r>
            <a:r>
              <a:rPr lang="ca-ES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 amb els problemes d'altres persones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ca-ES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2.Efecte de cultiu: </a:t>
            </a:r>
            <a:r>
              <a:rPr lang="ca-ES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És una conseqüència cognitiva de l'exposició a continguts violents. Quan els mitjans donen més protagonisme a la violència que a altres continguts poden produir la sensació errònia que el món és un lloc ple de perills, fomentant pors i inseguretats en els més petits i les tendències </a:t>
            </a:r>
            <a:r>
              <a:rPr lang="ca-ES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sobreprotectores</a:t>
            </a:r>
            <a:r>
              <a:rPr lang="ca-ES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 en els adults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ca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3.</a:t>
            </a:r>
            <a:r>
              <a:rPr lang="ca-ES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Modelatge: </a:t>
            </a:r>
            <a:r>
              <a:rPr lang="ca-ES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El modelatge és un efecte conductual referit a la capacitat que tenim les persones d'aprendre i replicar conductes per observació de models, siguin reals o de ficció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C8412C-A081-49C1-84FC-8109ADE36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64" y="1554375"/>
            <a:ext cx="2577358" cy="25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0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0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9" name="Google Shape;479;p30" descr="C:\Users\Fran\Desktop\Cuando un niñ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7443" y="2529417"/>
            <a:ext cx="1025617" cy="154308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80" name="Google Shape;48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4568" y="2318818"/>
            <a:ext cx="2187973" cy="1741626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81" name="Google Shape;481;p30"/>
          <p:cNvSpPr/>
          <p:nvPr/>
        </p:nvSpPr>
        <p:spPr>
          <a:xfrm>
            <a:off x="235201" y="3982720"/>
            <a:ext cx="8561936" cy="97717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“Quan les condicions educatives protegeixen els nens de tot perill, els estan privant alhora del plaer de vincular-se a aquells que els protegeixen”</a:t>
            </a:r>
            <a:endParaRPr/>
          </a:p>
        </p:txBody>
      </p:sp>
      <p:pic>
        <p:nvPicPr>
          <p:cNvPr id="482" name="Google Shape;482;p30" descr="PDF) Psicoterapia de Dios La Fe Como Resiliencia Boris Cyrulnik | GORDILLO  CHAVEZ ARTURO .ARTURO - Academia.edu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23895" y="2517358"/>
            <a:ext cx="1192109" cy="1543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0" descr="Los patitos feos - Abacus On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7978" y="2425560"/>
            <a:ext cx="1192110" cy="1714853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30"/>
          <p:cNvSpPr/>
          <p:nvPr/>
        </p:nvSpPr>
        <p:spPr>
          <a:xfrm>
            <a:off x="235201" y="1318972"/>
            <a:ext cx="8561936" cy="111492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Ritus d'iniciació</a:t>
            </a:r>
            <a:r>
              <a:rPr lang="ca-E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permeten</a:t>
            </a:r>
            <a:r>
              <a:rPr lang="ca-E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als nens familiaritzar-se amb la idea de la mort, afrontar-la i triomfar sobre ella.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Permeten acollir-los i sentir-se orgullosos d’ells mateixos a condició que els adults els hi ofereixen un marc de seguretat i seny.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3657"/>
            <a:ext cx="9144000" cy="4659843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31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1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2" name="Google Shape;49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7440" y="483658"/>
            <a:ext cx="1685480" cy="1243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617144"/>
            <a:ext cx="1828800" cy="2526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2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0782" y="495300"/>
            <a:ext cx="4453218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341121"/>
            <a:ext cx="4690783" cy="380238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32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3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AF1FED-B2C5-4D5B-938B-E53C23C0E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386" y="1929929"/>
            <a:ext cx="4249170" cy="260690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D941634-DF50-47E7-9CAC-7A13B9487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98" y="1905706"/>
            <a:ext cx="4249169" cy="26667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781A7DC-7ACF-430F-9030-A7E575434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694" y="0"/>
            <a:ext cx="3427306" cy="187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829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3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" name="Google Shape;51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6266" y="2063487"/>
            <a:ext cx="4750819" cy="280230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12" name="Google Shape;512;p33" descr="Lluís Ballester: &quot;El porno en internet ha multiplicado las Manadas&quot;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1420" y="973921"/>
            <a:ext cx="1758511" cy="984766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3"/>
          <p:cNvSpPr txBox="1"/>
          <p:nvPr/>
        </p:nvSpPr>
        <p:spPr>
          <a:xfrm>
            <a:off x="335280" y="1738062"/>
            <a:ext cx="45720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Tres principis bàsics: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ca-ES" sz="1500" b="1" i="0" u="none" strike="noStrike" cap="none">
                <a:solidFill>
                  <a:srgbClr val="000000"/>
                </a:solidFill>
              </a:rPr>
              <a:t>1. Vincle segur </a:t>
            </a:r>
            <a:endParaRPr sz="1500" b="1"/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>
              <a:solidFill>
                <a:srgbClr val="000000"/>
              </a:solidFill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b="1" i="0" u="none" strike="noStrike" cap="none">
                <a:solidFill>
                  <a:srgbClr val="000000"/>
                </a:solidFill>
              </a:rPr>
              <a:t>	2. Consens de </a:t>
            </a:r>
            <a:r>
              <a:rPr lang="ca-ES" sz="1500" b="1"/>
              <a:t>pràctiques</a:t>
            </a:r>
            <a:endParaRPr sz="1500" b="1"/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b="1" i="0" u="none" strike="noStrike" cap="none">
                <a:solidFill>
                  <a:srgbClr val="000000"/>
                </a:solidFill>
              </a:rPr>
              <a:t> </a:t>
            </a:r>
            <a:endParaRPr sz="1500" b="1"/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b="1" i="0" u="none" strike="noStrike" cap="none">
                <a:solidFill>
                  <a:srgbClr val="000000"/>
                </a:solidFill>
              </a:rPr>
              <a:t>	3. Plaer compartit</a:t>
            </a:r>
            <a:endParaRPr sz="1500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4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0" name="Google Shape;52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71" y="1277181"/>
            <a:ext cx="5397944" cy="123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46541" y="2053233"/>
            <a:ext cx="4967237" cy="1211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008" y="3405420"/>
            <a:ext cx="4818163" cy="1211685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4"/>
          <p:cNvSpPr txBox="1"/>
          <p:nvPr/>
        </p:nvSpPr>
        <p:spPr>
          <a:xfrm>
            <a:off x="527008" y="4617106"/>
            <a:ext cx="86169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https://www.rac1.cat/el-mon/20230315/106431/agressions-sexuals-menors-relacio-porno-nens-vuit-anys-lluis-ballester-jordi-baste.html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4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512;p33" descr="Lluís Ballester: &quot;El porno en internet ha multiplicado las Manadas&quot;">
            <a:extLst>
              <a:ext uri="{FF2B5EF4-FFF2-40B4-BE49-F238E27FC236}">
                <a16:creationId xmlns:a16="http://schemas.microsoft.com/office/drawing/2014/main" id="{9E185433-840B-478A-8B66-43AAF7BB0B3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01420" y="973921"/>
            <a:ext cx="1758511" cy="984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96" y="2571744"/>
            <a:ext cx="7" cy="1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"/>
          <p:cNvSpPr/>
          <p:nvPr/>
        </p:nvSpPr>
        <p:spPr>
          <a:xfrm>
            <a:off x="485335" y="1230922"/>
            <a:ext cx="8557766" cy="196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David Hill</a:t>
            </a:r>
            <a:r>
              <a:rPr lang="en-US" sz="1600" b="1" dirty="0">
                <a:solidFill>
                  <a:srgbClr val="36363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2016): ‘If we don’t know that it’s good, and there’s any reason to believe it’s bad, why do it?’”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no tenim proves que alguna cosa sigui bona i hi ha algun motiu per creure que és dolent, per què fer-ho?</a:t>
            </a:r>
            <a:r>
              <a:rPr lang="ca-ES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a-ES" sz="1600" i="0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600" i="0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600" i="0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21" name="Google Shape;221;p4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DD2DD9-EBAC-432E-BB22-BE5C405F2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35" y="3199758"/>
            <a:ext cx="7902075" cy="16515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8BC246-185C-4A95-8B9F-13330E955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006" y="2920425"/>
            <a:ext cx="3015095" cy="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65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9CC1AAD-D0A7-4274-8845-1EF67ED89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207" y="1202152"/>
            <a:ext cx="5165909" cy="300648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37544BB-717E-49DD-9BA8-003757B4F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730" y="4176902"/>
            <a:ext cx="4582540" cy="690519"/>
          </a:xfrm>
          <a:prstGeom prst="rect">
            <a:avLst/>
          </a:prstGeom>
        </p:spPr>
      </p:pic>
      <p:sp>
        <p:nvSpPr>
          <p:cNvPr id="4" name="Google Shape;510;p33">
            <a:extLst>
              <a:ext uri="{FF2B5EF4-FFF2-40B4-BE49-F238E27FC236}">
                <a16:creationId xmlns:a16="http://schemas.microsoft.com/office/drawing/2014/main" id="{6505F4EF-5187-4BED-BC3D-76956C625350}"/>
              </a:ext>
            </a:extLst>
          </p:cNvPr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INE. Instituto Nacional de Estadística">
            <a:extLst>
              <a:ext uri="{FF2B5EF4-FFF2-40B4-BE49-F238E27FC236}">
                <a16:creationId xmlns:a16="http://schemas.microsoft.com/office/drawing/2014/main" id="{D103D76D-FEF5-479B-9E18-AB205A989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55" y="1202152"/>
            <a:ext cx="1969192" cy="8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806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2266" y="1130056"/>
            <a:ext cx="5306289" cy="3991007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8"/>
          <p:cNvSpPr txBox="1"/>
          <p:nvPr/>
        </p:nvSpPr>
        <p:spPr>
          <a:xfrm>
            <a:off x="143164" y="702444"/>
            <a:ext cx="6995391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Pantalles i violència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580;p39">
            <a:extLst>
              <a:ext uri="{FF2B5EF4-FFF2-40B4-BE49-F238E27FC236}">
                <a16:creationId xmlns:a16="http://schemas.microsoft.com/office/drawing/2014/main" id="{E0FACF91-C22E-4AE2-8A0E-6F4B51DB81F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1302" y="567129"/>
            <a:ext cx="1482674" cy="971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ver_-_57400 (540p)">
            <a:hlinkClick r:id="" action="ppaction://media"/>
            <a:extLst>
              <a:ext uri="{FF2B5EF4-FFF2-40B4-BE49-F238E27FC236}">
                <a16:creationId xmlns:a16="http://schemas.microsoft.com/office/drawing/2014/main" id="{A2287D08-AC91-E26E-2D9E-0DFD4D9FFF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6" name="Agrupa 5">
            <a:extLst>
              <a:ext uri="{FF2B5EF4-FFF2-40B4-BE49-F238E27FC236}">
                <a16:creationId xmlns:a16="http://schemas.microsoft.com/office/drawing/2014/main" id="{03C0D178-7086-FD53-5BA3-3EA12643FE2B}"/>
              </a:ext>
            </a:extLst>
          </p:cNvPr>
          <p:cNvGrpSpPr/>
          <p:nvPr/>
        </p:nvGrpSpPr>
        <p:grpSpPr>
          <a:xfrm>
            <a:off x="35335" y="106159"/>
            <a:ext cx="4478336" cy="4931183"/>
            <a:chOff x="47113" y="141544"/>
            <a:chExt cx="5971115" cy="657491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8934BBE-7895-7866-ED92-4EFE16EC908B}"/>
                </a:ext>
              </a:extLst>
            </p:cNvPr>
            <p:cNvSpPr/>
            <p:nvPr/>
          </p:nvSpPr>
          <p:spPr>
            <a:xfrm>
              <a:off x="47113" y="141544"/>
              <a:ext cx="5971115" cy="6574911"/>
            </a:xfrm>
            <a:prstGeom prst="rect">
              <a:avLst/>
            </a:prstGeom>
            <a:solidFill>
              <a:schemeClr val="accent1">
                <a:alpha val="92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 dirty="0"/>
                <a:t>International Journal of Cognitive Therapy, 8(2), 114–129, 2015</a:t>
              </a:r>
            </a:p>
            <a:p>
              <a:pPr algn="ctr"/>
              <a:r>
                <a:rPr lang="en-US" sz="900" dirty="0"/>
                <a:t>© 2015 International Association for Cognitive Psychotherapy</a:t>
              </a:r>
            </a:p>
            <a:p>
              <a:pPr algn="ctr"/>
              <a:endParaRPr lang="en-US" sz="900" dirty="0"/>
            </a:p>
            <a:p>
              <a:r>
                <a:rPr lang="en-US" sz="1050" dirty="0"/>
                <a:t>The Three-Step Theory (3ST): A New Theory of Suicide Rooted in the “Ideation-to-Action” Framework </a:t>
              </a:r>
            </a:p>
            <a:p>
              <a:r>
                <a:rPr lang="en-US" sz="1050" dirty="0"/>
                <a:t>E. David Klonsky and Alexis M. May (2015)</a:t>
              </a:r>
            </a:p>
          </p:txBody>
        </p:sp>
        <p:pic>
          <p:nvPicPr>
            <p:cNvPr id="8" name="Google Shape;934;p96"/>
            <p:cNvPicPr preferRelativeResize="0"/>
            <p:nvPr/>
          </p:nvPicPr>
          <p:blipFill rotWithShape="1">
            <a:blip r:embed="rId5">
              <a:alphaModFix/>
            </a:blip>
            <a:srcRect l="1628" t="2510" r="2238" b="3510"/>
            <a:stretch/>
          </p:blipFill>
          <p:spPr>
            <a:xfrm>
              <a:off x="193198" y="1744874"/>
              <a:ext cx="5416490" cy="466447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grpSp>
        <p:nvGrpSpPr>
          <p:cNvPr id="9" name="Agrupa 8">
            <a:extLst>
              <a:ext uri="{FF2B5EF4-FFF2-40B4-BE49-F238E27FC236}">
                <a16:creationId xmlns:a16="http://schemas.microsoft.com/office/drawing/2014/main" id="{1DBF926D-E775-6828-984F-4A798D28526B}"/>
              </a:ext>
            </a:extLst>
          </p:cNvPr>
          <p:cNvGrpSpPr/>
          <p:nvPr/>
        </p:nvGrpSpPr>
        <p:grpSpPr>
          <a:xfrm>
            <a:off x="4586464" y="106158"/>
            <a:ext cx="4484744" cy="4931183"/>
            <a:chOff x="6115285" y="141543"/>
            <a:chExt cx="5979658" cy="657491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6763D6-B2A5-2C24-9427-1E37FB61876C}"/>
                </a:ext>
              </a:extLst>
            </p:cNvPr>
            <p:cNvSpPr/>
            <p:nvPr/>
          </p:nvSpPr>
          <p:spPr>
            <a:xfrm>
              <a:off x="6115285" y="141543"/>
              <a:ext cx="5979658" cy="6574911"/>
            </a:xfrm>
            <a:prstGeom prst="rect">
              <a:avLst/>
            </a:prstGeom>
            <a:solidFill>
              <a:schemeClr val="accent6">
                <a:lumMod val="75000"/>
                <a:alpha val="94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050" dirty="0"/>
            </a:p>
          </p:txBody>
        </p:sp>
        <p:pic>
          <p:nvPicPr>
            <p:cNvPr id="12" name="Imatge 11">
              <a:extLst>
                <a:ext uri="{FF2B5EF4-FFF2-40B4-BE49-F238E27FC236}">
                  <a16:creationId xmlns:a16="http://schemas.microsoft.com/office/drawing/2014/main" id="{2F4A0507-46E7-B512-E78F-91FB9CDCF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77895" y="2921883"/>
              <a:ext cx="5599605" cy="3420885"/>
            </a:xfrm>
            <a:prstGeom prst="rect">
              <a:avLst/>
            </a:prstGeom>
          </p:spPr>
        </p:pic>
        <p:pic>
          <p:nvPicPr>
            <p:cNvPr id="7" name="Google Shape;402;p4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601199" y="348104"/>
              <a:ext cx="2067701" cy="2367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3DB53BA-C3FC-0067-9F80-C95AB674F3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3652" y="348104"/>
              <a:ext cx="2301462" cy="2367218"/>
            </a:xfrm>
            <a:prstGeom prst="rect">
              <a:avLst/>
            </a:prstGeom>
            <a:pattFill prst="pct5">
              <a:fgClr>
                <a:srgbClr val="FFFFFF"/>
              </a:fgClr>
              <a:bgClr>
                <a:schemeClr val="bg1"/>
              </a:bgClr>
            </a:pattFill>
          </p:spPr>
        </p:pic>
      </p:grpSp>
    </p:spTree>
    <p:extLst>
      <p:ext uri="{BB962C8B-B14F-4D97-AF65-F5344CB8AC3E}">
        <p14:creationId xmlns:p14="http://schemas.microsoft.com/office/powerpoint/2010/main" val="175776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7"/>
          <p:cNvSpPr txBox="1">
            <a:spLocks noGrp="1"/>
          </p:cNvSpPr>
          <p:nvPr>
            <p:ph type="body" idx="1"/>
          </p:nvPr>
        </p:nvSpPr>
        <p:spPr>
          <a:xfrm>
            <a:off x="318129" y="1296631"/>
            <a:ext cx="8017200" cy="3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3911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AutoNum type="arabicPeriod"/>
            </a:pPr>
            <a:r>
              <a:rPr lang="ca-ES" sz="1600" dirty="0"/>
              <a:t>La digitalització es una eina de treball adulta</a:t>
            </a:r>
            <a:endParaRPr sz="1600" dirty="0"/>
          </a:p>
          <a:p>
            <a:pPr marL="342900" lvl="0" indent="-33911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AutoNum type="arabicPeriod"/>
            </a:pPr>
            <a:r>
              <a:rPr lang="ca-ES" sz="1600" dirty="0"/>
              <a:t>En la infància i l´adolescència: </a:t>
            </a:r>
            <a:endParaRPr sz="16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Empobreix a la persona: deteriora el seu desenvolupament i aprenentatge</a:t>
            </a:r>
            <a:endParaRPr sz="14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Segresta a la persona: deteriora les relacions interpersonals i amb si mateix</a:t>
            </a:r>
            <a:endParaRPr sz="14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Deteriora el benestar i la salut mental</a:t>
            </a:r>
            <a:endParaRPr sz="14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Promou la violència i la </a:t>
            </a:r>
            <a:r>
              <a:rPr lang="ca-ES" sz="1400" dirty="0" err="1"/>
              <a:t>victimització</a:t>
            </a:r>
            <a:endParaRPr sz="1400" dirty="0"/>
          </a:p>
          <a:p>
            <a:pPr marL="342900" lvl="0" indent="-33911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AutoNum type="arabicPeriod"/>
            </a:pPr>
            <a:r>
              <a:rPr lang="ca-ES" sz="1600" dirty="0"/>
              <a:t>Comercialització amb el temps de les persones:</a:t>
            </a:r>
            <a:endParaRPr sz="16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Comercialització de la vida quotidiana</a:t>
            </a:r>
            <a:endParaRPr sz="14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Comercialitzen amb el nostre temps</a:t>
            </a:r>
            <a:endParaRPr sz="1400" dirty="0"/>
          </a:p>
          <a:p>
            <a:pPr marL="800100" lvl="1" indent="-33911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ct val="121671"/>
              <a:buFont typeface="Arial"/>
              <a:buAutoNum type="arabicPeriod"/>
            </a:pPr>
            <a:r>
              <a:rPr lang="ca-ES" sz="1400" dirty="0"/>
              <a:t>Aconsegueixen que els hi deixem comercialitzar amb els nostres fills</a:t>
            </a:r>
            <a:endParaRPr sz="1400" dirty="0"/>
          </a:p>
          <a:p>
            <a:pPr marL="342900" lvl="0" indent="-33911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AutoNum type="arabicPeriod"/>
            </a:pPr>
            <a:r>
              <a:rPr lang="ca-ES" sz="1600" b="1" dirty="0"/>
              <a:t>A la infància i a l’adolescència la DESCONNEXIÓ ÉS LA ÚNICA VIA D´ESTAR REALMENT CONNECTATS </a:t>
            </a:r>
            <a:endParaRPr sz="1600" dirty="0">
              <a:solidFill>
                <a:srgbClr val="7F7F7F"/>
              </a:solidFill>
            </a:endParaRPr>
          </a:p>
        </p:txBody>
      </p:sp>
      <p:sp>
        <p:nvSpPr>
          <p:cNvPr id="681" name="Google Shape;681;p47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Conclusions</a:t>
            </a:r>
            <a:r>
              <a:rPr lang="ca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2" name="Google Shape;68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01936" y="3214195"/>
            <a:ext cx="932985" cy="1856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2946" y="510402"/>
            <a:ext cx="3497891" cy="90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4196" y="1440521"/>
            <a:ext cx="1896641" cy="1746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4047CF-3503-4582-B418-29D41A77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66" y="1146114"/>
            <a:ext cx="6942667" cy="3999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C1B9D04-3F99-41DC-AAAD-F317F1CCF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920" y="1639446"/>
            <a:ext cx="4889635" cy="3252577"/>
          </a:xfrm>
          <a:prstGeom prst="rect">
            <a:avLst/>
          </a:prstGeom>
        </p:spPr>
      </p:pic>
      <p:sp>
        <p:nvSpPr>
          <p:cNvPr id="8" name="Google Shape;691;p48">
            <a:extLst>
              <a:ext uri="{FF2B5EF4-FFF2-40B4-BE49-F238E27FC236}">
                <a16:creationId xmlns:a16="http://schemas.microsoft.com/office/drawing/2014/main" id="{E9BBC2EC-BAF5-4599-81DC-91025D0523BC}"/>
              </a:ext>
            </a:extLst>
          </p:cNvPr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Recomanacions 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18858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48"/>
          <p:cNvSpPr txBox="1">
            <a:spLocks noGrp="1"/>
          </p:cNvSpPr>
          <p:nvPr>
            <p:ph type="body" idx="1"/>
          </p:nvPr>
        </p:nvSpPr>
        <p:spPr>
          <a:xfrm>
            <a:off x="143175" y="1437900"/>
            <a:ext cx="7396200" cy="3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AutoNum type="arabicPeriod"/>
            </a:pPr>
            <a:r>
              <a:rPr lang="ca-ES" sz="1600" b="1" dirty="0"/>
              <a:t>Privar l'accés als nostres menors </a:t>
            </a:r>
            <a:r>
              <a:rPr lang="ca-ES" sz="1600" dirty="0"/>
              <a:t>a través de les tecnologies digitals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AutoNum type="arabicPeriod"/>
            </a:pPr>
            <a:r>
              <a:rPr lang="ca-ES" sz="1600" b="1" dirty="0"/>
              <a:t>No donar la batalla per perduda</a:t>
            </a:r>
            <a:endParaRPr b="1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AutoNum type="arabicPeriod"/>
            </a:pPr>
            <a:r>
              <a:rPr lang="ca-ES" sz="1600" b="1" dirty="0"/>
              <a:t>Fomentar la participació presencial</a:t>
            </a:r>
            <a:r>
              <a:rPr lang="ca-ES" sz="1600" dirty="0"/>
              <a:t> com a potenciador del desenvolupament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AutoNum type="arabicPeriod"/>
            </a:pPr>
            <a:r>
              <a:rPr lang="ca-ES" sz="1600" b="1" dirty="0"/>
              <a:t>Facilitar recursos adequats als adults (¿legislatiu...?)</a:t>
            </a:r>
            <a:endParaRPr b="1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AutoNum type="arabicPeriod"/>
            </a:pPr>
            <a:r>
              <a:rPr lang="ca-ES" sz="1600" b="1" dirty="0"/>
              <a:t>Ignorar les recomanacions</a:t>
            </a:r>
            <a:r>
              <a:rPr lang="ca-ES" sz="1600" dirty="0"/>
              <a:t> de les guies actuals, </a:t>
            </a:r>
            <a:r>
              <a:rPr lang="ca-ES" sz="1600" b="1" dirty="0"/>
              <a:t>només resultats i metodologies</a:t>
            </a:r>
            <a:endParaRPr b="1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AutoNum type="arabicPeriod"/>
            </a:pPr>
            <a:r>
              <a:rPr lang="ca-ES" sz="1600" b="1" dirty="0"/>
              <a:t>Cap </a:t>
            </a:r>
            <a:r>
              <a:rPr lang="ca-ES" sz="1600" b="1" i="1" dirty="0" err="1"/>
              <a:t>smartphone</a:t>
            </a:r>
            <a:r>
              <a:rPr lang="ca-ES" sz="1600" b="1" dirty="0"/>
              <a:t> abans del 16 anys</a:t>
            </a:r>
            <a:r>
              <a:rPr lang="ca-ES" sz="1600" dirty="0"/>
              <a:t>, amb estrictes controls parentals dels 16 als 18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AutoNum type="arabicPeriod"/>
            </a:pPr>
            <a:r>
              <a:rPr lang="ca-ES" sz="1600" b="1" dirty="0"/>
              <a:t>Cap pantalla durant la interacció amb els nostres menors</a:t>
            </a:r>
            <a:r>
              <a:rPr lang="ca-ES" sz="1600" dirty="0"/>
              <a:t>, especialment abans del 8 anys </a:t>
            </a:r>
            <a:endParaRPr dirty="0"/>
          </a:p>
          <a:p>
            <a:pPr marL="3429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endParaRPr sz="1600" dirty="0">
              <a:solidFill>
                <a:srgbClr val="7F7F7F"/>
              </a:solidFill>
            </a:endParaRPr>
          </a:p>
        </p:txBody>
      </p:sp>
      <p:sp>
        <p:nvSpPr>
          <p:cNvPr id="691" name="Google Shape;691;p48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Recomanacions 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2" name="Google Shape;69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9677" y="643466"/>
            <a:ext cx="1213921" cy="2160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1949" y="2838085"/>
            <a:ext cx="1213921" cy="227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ver_-_57400 (540p)">
            <a:hlinkClick r:id="" action="ppaction://media"/>
            <a:extLst>
              <a:ext uri="{FF2B5EF4-FFF2-40B4-BE49-F238E27FC236}">
                <a16:creationId xmlns:a16="http://schemas.microsoft.com/office/drawing/2014/main" id="{A2287D08-AC91-E26E-2D9E-0DFD4D9FFF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Google Shape;699;p49">
            <a:extLst>
              <a:ext uri="{FF2B5EF4-FFF2-40B4-BE49-F238E27FC236}">
                <a16:creationId xmlns:a16="http://schemas.microsoft.com/office/drawing/2014/main" id="{B6CC4A56-D36F-44D7-A125-AE95B0C08581}"/>
              </a:ext>
            </a:extLst>
          </p:cNvPr>
          <p:cNvSpPr/>
          <p:nvPr/>
        </p:nvSpPr>
        <p:spPr>
          <a:xfrm>
            <a:off x="499031" y="2773549"/>
            <a:ext cx="7848600" cy="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-ES" sz="32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Gràcies per la vostra atenció!!</a:t>
            </a:r>
            <a:endParaRPr b="1" dirty="0">
              <a:solidFill>
                <a:srgbClr val="FFFF00"/>
              </a:solidFill>
            </a:endParaRPr>
          </a:p>
        </p:txBody>
      </p:sp>
      <p:sp>
        <p:nvSpPr>
          <p:cNvPr id="6" name="Google Shape;703;p49">
            <a:extLst>
              <a:ext uri="{FF2B5EF4-FFF2-40B4-BE49-F238E27FC236}">
                <a16:creationId xmlns:a16="http://schemas.microsoft.com/office/drawing/2014/main" id="{8651BB95-0586-4BBA-80A4-209DA641B878}"/>
              </a:ext>
            </a:extLst>
          </p:cNvPr>
          <p:cNvSpPr/>
          <p:nvPr/>
        </p:nvSpPr>
        <p:spPr>
          <a:xfrm>
            <a:off x="365643" y="3787307"/>
            <a:ext cx="8683500" cy="8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“A la infància i a l’adolescència la desconnexió digital es la única via d’estar realment connectat</a:t>
            </a:r>
            <a:r>
              <a:rPr lang="ca-ES" sz="1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800" b="0" i="0" u="none" strike="noStrike" cap="none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01;p49">
            <a:extLst>
              <a:ext uri="{FF2B5EF4-FFF2-40B4-BE49-F238E27FC236}">
                <a16:creationId xmlns:a16="http://schemas.microsoft.com/office/drawing/2014/main" id="{6BC146E9-3F1E-4C0B-9905-4BC84B8A36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45130" y="747789"/>
            <a:ext cx="1477111" cy="20950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8" name="Google Shape;702;p49">
            <a:extLst>
              <a:ext uri="{FF2B5EF4-FFF2-40B4-BE49-F238E27FC236}">
                <a16:creationId xmlns:a16="http://schemas.microsoft.com/office/drawing/2014/main" id="{81DDB9AE-9CC5-490E-A6BC-5AA18FBB194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609" y="297004"/>
            <a:ext cx="1150564" cy="16943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9" name="Google Shape;700;p49">
            <a:extLst>
              <a:ext uri="{FF2B5EF4-FFF2-40B4-BE49-F238E27FC236}">
                <a16:creationId xmlns:a16="http://schemas.microsoft.com/office/drawing/2014/main" id="{14086DE5-02B7-481D-96CB-C8D9BAA5A51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7782" y="1232566"/>
            <a:ext cx="1142117" cy="154098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948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Rata de laboratorio fotos de stock, imágenes de Rata de laboratorio sin  royalties | Depositphot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8363" y="3586906"/>
            <a:ext cx="2314338" cy="154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996" y="2571744"/>
            <a:ext cx="7" cy="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La era del capitalismo de la vigilancia: La lucha por un futuro humano  frente a las nuevas fronteras del poder (Estado y Sociedad) : Zuboff,  Shoshana, Santos Mosquera, Albino: Amazon.es: Libr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66401" y="1266819"/>
            <a:ext cx="1752600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4"/>
          <p:cNvSpPr/>
          <p:nvPr/>
        </p:nvSpPr>
        <p:spPr>
          <a:xfrm>
            <a:off x="703802" y="2452797"/>
            <a:ext cx="6162583" cy="233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“Excedent conductual”: 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dades que no s’utilitzen per millorar productes o serveis.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“Intel·ligència de màquines”: 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 la </a:t>
            </a:r>
            <a:r>
              <a:rPr lang="ca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què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fabriquen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“productes predictius”, 	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fan predicció del que farem ara, en poc </a:t>
            </a:r>
            <a:r>
              <a:rPr lang="ca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</a:t>
            </a:r>
            <a:r>
              <a:rPr lang="ca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més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endavant.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a-ES"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ca-ES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Instrumentalisme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”: 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poder de donar forma al comportament humà per tal d’orientar-lo a la finalitat d’altres. Ara els processos automatitzats duts a terme per </a:t>
            </a:r>
            <a:r>
              <a:rPr lang="ca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màquines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coneixen la nostra conducta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però també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modelen el nostre comportament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b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ca-E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703802" y="1308946"/>
            <a:ext cx="6162576" cy="1262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"El Capitalisme de la vigilància": </a:t>
            </a:r>
            <a:r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 ordre econòmic que reclama per a si l'experiència humana com a primera matèria gratuïta i aprofitable per a una sèrie de pràctiques comercials ocultes d’extracció, predicció i </a:t>
            </a: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vendes</a:t>
            </a:r>
            <a:r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96" y="2571744"/>
            <a:ext cx="7" cy="1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"/>
          <p:cNvSpPr/>
          <p:nvPr/>
        </p:nvSpPr>
        <p:spPr>
          <a:xfrm>
            <a:off x="143163" y="1148792"/>
            <a:ext cx="8899938" cy="1262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Richard Stallman</a:t>
            </a:r>
            <a:r>
              <a:rPr lang="es-ES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160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«una máquina digital que tú has comprado, y por tanto es de tu propiedad, no debería hacer nada que tú </a:t>
            </a:r>
            <a:r>
              <a:rPr lang="es-ES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sepas que hace</a:t>
            </a:r>
            <a:r>
              <a:rPr lang="es-ES" sz="160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y, tampoco, debería hacer nada que tú</a:t>
            </a:r>
            <a:r>
              <a:rPr lang="es-ES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quieras que haga</a:t>
            </a:r>
            <a:r>
              <a:rPr lang="es-ES" sz="160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 </a:t>
            </a:r>
            <a:endParaRPr sz="1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21" name="Google Shape;221;p4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B3BEA0-D30B-4A23-8DB3-10CA032A0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907" y="1955030"/>
            <a:ext cx="6545971" cy="31744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FF6B1D7-ADF3-488C-9D87-2A095091C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448" y="3546525"/>
            <a:ext cx="896366" cy="89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1B1EE89-0FCA-42FF-9BEA-EA811D1FE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4541" y="4441056"/>
            <a:ext cx="786180" cy="12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46BBE6F-66FD-4135-9CA9-E2F5AA187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031" y="1969098"/>
            <a:ext cx="1362417" cy="197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86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81A7DC-7ACF-430F-9030-A7E575434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564" y="2048194"/>
            <a:ext cx="1481488" cy="8097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83DB163-8083-46F1-B193-E818C1D4D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65" y="1122689"/>
            <a:ext cx="2931575" cy="16975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EFFF14D-AF76-4DFB-8E50-06C88C11F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0581" y="1122690"/>
            <a:ext cx="2888007" cy="1697556"/>
          </a:xfrm>
          <a:prstGeom prst="rect">
            <a:avLst/>
          </a:prstGeom>
        </p:spPr>
      </p:pic>
      <p:sp>
        <p:nvSpPr>
          <p:cNvPr id="7" name="Google Shape;221;p4">
            <a:extLst>
              <a:ext uri="{FF2B5EF4-FFF2-40B4-BE49-F238E27FC236}">
                <a16:creationId xmlns:a16="http://schemas.microsoft.com/office/drawing/2014/main" id="{C9807498-FFF5-49BC-8550-907B114B002E}"/>
              </a:ext>
            </a:extLst>
          </p:cNvPr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55A4B4-31FC-481A-A8FF-F6E3BBD605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253" y="3074162"/>
            <a:ext cx="2600960" cy="189329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515601E-738B-4A8B-B369-D4FF5D59D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0713" y="3074162"/>
            <a:ext cx="3339338" cy="189329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DBA051D-40E5-4514-8D28-6C04C53306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551" y="3099273"/>
            <a:ext cx="1991003" cy="8097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47FD0DC-7A69-4750-9BFE-97464077B2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5635" y="4096253"/>
            <a:ext cx="1920306" cy="57734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7830009-7922-4079-A160-74E79A1F7D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6929" y="0"/>
            <a:ext cx="3027071" cy="199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21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B703F37-E198-4CE3-AE7B-7886F057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3" y="456298"/>
            <a:ext cx="9144764" cy="468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DFC5ED-A808-4679-86EF-2F132740F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7" y="2542869"/>
            <a:ext cx="4307542" cy="241958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01829BF-A58E-46E8-8963-483F29F27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579" y="481279"/>
            <a:ext cx="3624552" cy="1628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15B4176-8896-45B3-AC98-D71191EAA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6173" y="1006332"/>
            <a:ext cx="1322363" cy="1793566"/>
          </a:xfrm>
          <a:prstGeom prst="rect">
            <a:avLst/>
          </a:prstGeom>
        </p:spPr>
      </p:pic>
      <p:sp>
        <p:nvSpPr>
          <p:cNvPr id="10" name="Google Shape;221;p4">
            <a:extLst>
              <a:ext uri="{FF2B5EF4-FFF2-40B4-BE49-F238E27FC236}">
                <a16:creationId xmlns:a16="http://schemas.microsoft.com/office/drawing/2014/main" id="{490D6B6A-B76D-4855-B42F-2B2310CF32E5}"/>
              </a:ext>
            </a:extLst>
          </p:cNvPr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 dirty="0"/>
          </a:p>
        </p:txBody>
      </p:sp>
      <p:sp>
        <p:nvSpPr>
          <p:cNvPr id="11" name="Google Shape;220;p4">
            <a:extLst>
              <a:ext uri="{FF2B5EF4-FFF2-40B4-BE49-F238E27FC236}">
                <a16:creationId xmlns:a16="http://schemas.microsoft.com/office/drawing/2014/main" id="{F81031DD-8EDA-4545-9C54-48D795AD57D7}"/>
              </a:ext>
            </a:extLst>
          </p:cNvPr>
          <p:cNvSpPr/>
          <p:nvPr/>
        </p:nvSpPr>
        <p:spPr>
          <a:xfrm>
            <a:off x="203980" y="1052705"/>
            <a:ext cx="4642340" cy="120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11.000.000.000$</a:t>
            </a:r>
            <a:endParaRPr sz="4800" b="0" i="0" u="none" strike="noStrike" cap="none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FB75F8F-C785-497D-8672-23ABD44A7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029" y="2555969"/>
            <a:ext cx="4307543" cy="241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51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"/>
          <p:cNvSpPr txBox="1"/>
          <p:nvPr/>
        </p:nvSpPr>
        <p:spPr>
          <a:xfrm>
            <a:off x="2790613" y="991677"/>
            <a:ext cx="4262019" cy="3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UNESCO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a-ES" sz="1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L'anàlisi de 163 productes de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tecnologia educativa 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recomanats per a nens durant la pandèmia de la COVID-19 va trobar que el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89%</a:t>
            </a:r>
            <a:r>
              <a:rPr lang="ca-ES" sz="1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pot haver recollit o ho van fer, informació sobre nens en entorns educatius o fora de l'horari escolar.</a:t>
            </a: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a-ES" sz="1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Només el 16% dels països garanteixen la privadesa de les dades a l'educació amb una llei.</a:t>
            </a:r>
            <a:endParaRPr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s-ES" sz="1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4572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ca-ES" sz="1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Una anàlisi posterior de 10 països va trobar que, malgrat aquesta legislació, </a:t>
            </a:r>
            <a:r>
              <a:rPr lang="ca-ES" sz="1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els drets dels nens encara no estaven protegits.</a:t>
            </a:r>
            <a:endParaRPr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8" name="Google Shape;22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380" y="1322925"/>
            <a:ext cx="2335407" cy="345904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29" name="Google Shape;229;p5"/>
          <p:cNvSpPr txBox="1"/>
          <p:nvPr/>
        </p:nvSpPr>
        <p:spPr>
          <a:xfrm>
            <a:off x="143163" y="702444"/>
            <a:ext cx="8899938" cy="35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Pantalles i vida </a:t>
            </a:r>
            <a:endParaRPr b="1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755B47-BB89-45E2-8F9D-70A09E569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531" y="1150500"/>
            <a:ext cx="1990469" cy="3993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076732C-7212-45D1-A8FF-B7EDA6D0C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3531" y="483657"/>
            <a:ext cx="1990468" cy="6668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ÁGINAS CON TEXTO DESTAC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DICE Y PORTADILL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INAS CON IMAGEN Y TEXT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GINAS CON CIFR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AGINAS CON CHART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ÁGINA CON MARCA DE AGU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22447</TotalTime>
  <Words>1285</Words>
  <Application>Microsoft Office PowerPoint</Application>
  <PresentationFormat>Presentación en pantalla (16:9)</PresentationFormat>
  <Paragraphs>182</Paragraphs>
  <Slides>46</Slides>
  <Notes>38</Notes>
  <HiddenSlides>0</HiddenSlides>
  <MMClips>5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46</vt:i4>
      </vt:variant>
    </vt:vector>
  </HeadingPairs>
  <TitlesOfParts>
    <vt:vector size="57" baseType="lpstr">
      <vt:lpstr>Source Code Pro</vt:lpstr>
      <vt:lpstr>Calibri</vt:lpstr>
      <vt:lpstr>Wingdings</vt:lpstr>
      <vt:lpstr>Tahoma</vt:lpstr>
      <vt:lpstr>Arial</vt:lpstr>
      <vt:lpstr>PÁGINAS CON TEXTO DESTACADO</vt:lpstr>
      <vt:lpstr>INDICE Y PORTADILLA</vt:lpstr>
      <vt:lpstr>PAGINAS CON IMAGEN Y TEXTO</vt:lpstr>
      <vt:lpstr>PAGINAS CON CIFRAS</vt:lpstr>
      <vt:lpstr>PAGINAS CON CHARTS</vt:lpstr>
      <vt:lpstr>PÁGINA CON MARCA DE AGUA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Fran Villar</cp:lastModifiedBy>
  <cp:revision>90</cp:revision>
  <dcterms:modified xsi:type="dcterms:W3CDTF">2024-01-14T19:29:42Z</dcterms:modified>
</cp:coreProperties>
</file>